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6" r:id="rId12"/>
    <p:sldId id="277" r:id="rId13"/>
    <p:sldId id="278" r:id="rId14"/>
    <p:sldId id="279" r:id="rId15"/>
  </p:sldIdLst>
  <p:sldSz cx="18288000" cy="10287000"/>
  <p:notesSz cx="6858000" cy="9144000"/>
  <p:embeddedFontLst>
    <p:embeddedFont>
      <p:font typeface="Trebuchet MS Bold" panose="020B0703020202020204" pitchFamily="34" charset="0"/>
      <p:bold r:id="rId16"/>
    </p:embeddedFont>
    <p:embeddedFont>
      <p:font typeface="Trebuchet MS" panose="020B0603020202020204" pitchFamily="34" charset="0"/>
      <p:regular r:id="rId17"/>
      <p:bold r:id="rId18"/>
      <p:italic r:id="rId19"/>
      <p:boldItalic r:id="rId20"/>
    </p:embeddedFont>
    <p:embeddedFont>
      <p:font typeface="Arimo" panose="020B0604020202020204" charset="0"/>
      <p:regular r:id="rId21"/>
    </p:embeddedFont>
    <p:embeddedFont>
      <p:font typeface="Calibri" panose="020F050202020403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22" autoAdjust="0"/>
  </p:normalViewPr>
  <p:slideViewPr>
    <p:cSldViewPr>
      <p:cViewPr>
        <p:scale>
          <a:sx n="50" d="100"/>
          <a:sy n="50" d="100"/>
        </p:scale>
        <p:origin x="749"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grpSp>
        <p:nvGrpSpPr>
          <p:cNvPr id="20" name="Group 20"/>
          <p:cNvGrpSpPr/>
          <p:nvPr/>
        </p:nvGrpSpPr>
        <p:grpSpPr>
          <a:xfrm>
            <a:off x="0" y="-11793"/>
            <a:ext cx="1295400" cy="8547100"/>
            <a:chOff x="0" y="0"/>
            <a:chExt cx="1727200" cy="11396134"/>
          </a:xfrm>
        </p:grpSpPr>
        <p:sp>
          <p:nvSpPr>
            <p:cNvPr id="21" name="Freeform 21"/>
            <p:cNvSpPr/>
            <p:nvPr/>
          </p:nvSpPr>
          <p:spPr>
            <a:xfrm>
              <a:off x="0" y="0"/>
              <a:ext cx="1727200" cy="11396091"/>
            </a:xfrm>
            <a:custGeom>
              <a:avLst/>
              <a:gdLst/>
              <a:ahLst/>
              <a:cxnLst/>
              <a:rect l="l" t="t" r="r" b="b"/>
              <a:pathLst>
                <a:path w="1727200" h="11396091">
                  <a:moveTo>
                    <a:pt x="0" y="16891"/>
                  </a:moveTo>
                  <a:lnTo>
                    <a:pt x="1727200" y="0"/>
                  </a:lnTo>
                  <a:lnTo>
                    <a:pt x="1727200" y="33909"/>
                  </a:lnTo>
                  <a:lnTo>
                    <a:pt x="0" y="11396091"/>
                  </a:lnTo>
                  <a:lnTo>
                    <a:pt x="0" y="16891"/>
                  </a:lnTo>
                  <a:close/>
                </a:path>
              </a:pathLst>
            </a:custGeom>
            <a:solidFill>
              <a:srgbClr val="5FCBEF">
                <a:alpha val="69804"/>
              </a:srgbClr>
            </a:solidFill>
          </p:spPr>
        </p:sp>
      </p:grpSp>
      <p:sp>
        <p:nvSpPr>
          <p:cNvPr id="22" name="AutoShape 2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23" name="AutoShape 2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24" name="Group 24"/>
          <p:cNvGrpSpPr/>
          <p:nvPr/>
        </p:nvGrpSpPr>
        <p:grpSpPr>
          <a:xfrm>
            <a:off x="13772214" y="-12700"/>
            <a:ext cx="4511024" cy="10299701"/>
            <a:chOff x="0" y="0"/>
            <a:chExt cx="6014698" cy="13732934"/>
          </a:xfrm>
        </p:grpSpPr>
        <p:sp>
          <p:nvSpPr>
            <p:cNvPr id="25" name="Freeform 2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26" name="Group 26"/>
          <p:cNvGrpSpPr/>
          <p:nvPr/>
        </p:nvGrpSpPr>
        <p:grpSpPr>
          <a:xfrm>
            <a:off x="14405163" y="-12700"/>
            <a:ext cx="3882837" cy="10299701"/>
            <a:chOff x="0" y="0"/>
            <a:chExt cx="5177116" cy="13732934"/>
          </a:xfrm>
        </p:grpSpPr>
        <p:sp>
          <p:nvSpPr>
            <p:cNvPr id="27" name="Freeform 2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28" name="Group 28"/>
          <p:cNvGrpSpPr/>
          <p:nvPr/>
        </p:nvGrpSpPr>
        <p:grpSpPr>
          <a:xfrm>
            <a:off x="13398499" y="4572000"/>
            <a:ext cx="4889501" cy="5715000"/>
            <a:chOff x="0" y="0"/>
            <a:chExt cx="6519334" cy="7620000"/>
          </a:xfrm>
        </p:grpSpPr>
        <p:sp>
          <p:nvSpPr>
            <p:cNvPr id="29" name="Freeform 2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30" name="Group 30"/>
          <p:cNvGrpSpPr/>
          <p:nvPr/>
        </p:nvGrpSpPr>
        <p:grpSpPr>
          <a:xfrm>
            <a:off x="14001750" y="-12700"/>
            <a:ext cx="4281489" cy="10299701"/>
            <a:chOff x="0" y="0"/>
            <a:chExt cx="5708652" cy="13732934"/>
          </a:xfrm>
        </p:grpSpPr>
        <p:sp>
          <p:nvSpPr>
            <p:cNvPr id="31" name="Freeform 3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32" name="Group 32"/>
          <p:cNvGrpSpPr/>
          <p:nvPr/>
        </p:nvGrpSpPr>
        <p:grpSpPr>
          <a:xfrm>
            <a:off x="16348095" y="-12700"/>
            <a:ext cx="1935141" cy="10299701"/>
            <a:chOff x="0" y="0"/>
            <a:chExt cx="2580188" cy="13732934"/>
          </a:xfrm>
        </p:grpSpPr>
        <p:sp>
          <p:nvSpPr>
            <p:cNvPr id="33" name="Freeform 3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34" name="Group 34"/>
          <p:cNvGrpSpPr/>
          <p:nvPr/>
        </p:nvGrpSpPr>
        <p:grpSpPr>
          <a:xfrm>
            <a:off x="16408499" y="-12700"/>
            <a:ext cx="1874737" cy="10299701"/>
            <a:chOff x="0" y="0"/>
            <a:chExt cx="2499650" cy="13732934"/>
          </a:xfrm>
        </p:grpSpPr>
        <p:sp>
          <p:nvSpPr>
            <p:cNvPr id="35" name="Freeform 3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36" name="Group 36"/>
          <p:cNvGrpSpPr/>
          <p:nvPr/>
        </p:nvGrpSpPr>
        <p:grpSpPr>
          <a:xfrm>
            <a:off x="15557499" y="5384800"/>
            <a:ext cx="2725738" cy="4902200"/>
            <a:chOff x="0" y="0"/>
            <a:chExt cx="3634318" cy="6536266"/>
          </a:xfrm>
        </p:grpSpPr>
        <p:sp>
          <p:nvSpPr>
            <p:cNvPr id="37" name="Freeform 3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sp>
        <p:nvSpPr>
          <p:cNvPr id="39" name="TextBox 39"/>
          <p:cNvSpPr txBox="1"/>
          <p:nvPr/>
        </p:nvSpPr>
        <p:spPr>
          <a:xfrm>
            <a:off x="4250680" y="6350000"/>
            <a:ext cx="13760154" cy="2513509"/>
          </a:xfrm>
          <a:prstGeom prst="rect">
            <a:avLst/>
          </a:prstGeom>
        </p:spPr>
        <p:txBody>
          <a:bodyPr lIns="0" tIns="0" rIns="0" bIns="0" rtlCol="0" anchor="t">
            <a:spAutoFit/>
          </a:bodyPr>
          <a:lstStyle/>
          <a:p>
            <a:pPr algn="r">
              <a:lnSpc>
                <a:spcPts val="3774"/>
              </a:lnSpc>
            </a:pPr>
            <a:r>
              <a:rPr lang="en-US" sz="3145" b="1" dirty="0" smtClean="0">
                <a:solidFill>
                  <a:srgbClr val="808080"/>
                </a:solidFill>
                <a:latin typeface="Trebuchet MS Bold"/>
                <a:ea typeface="Trebuchet MS Bold"/>
                <a:cs typeface="Trebuchet MS Bold"/>
                <a:sym typeface="Trebuchet MS Bold"/>
              </a:rPr>
              <a:t>                                             </a:t>
            </a:r>
          </a:p>
          <a:p>
            <a:pPr algn="r">
              <a:lnSpc>
                <a:spcPts val="3774"/>
              </a:lnSpc>
            </a:pPr>
            <a:endParaRPr lang="en-US" sz="3145" b="1" dirty="0" smtClean="0">
              <a:solidFill>
                <a:srgbClr val="808080"/>
              </a:solidFill>
              <a:latin typeface="Trebuchet MS Bold"/>
              <a:ea typeface="Trebuchet MS Bold"/>
              <a:cs typeface="Trebuchet MS Bold"/>
              <a:sym typeface="Trebuchet MS Bold"/>
            </a:endParaRPr>
          </a:p>
          <a:p>
            <a:pPr algn="r">
              <a:lnSpc>
                <a:spcPts val="4134"/>
              </a:lnSpc>
            </a:pPr>
            <a:r>
              <a:rPr lang="en-US" sz="3445" b="1" dirty="0" smtClean="0">
                <a:solidFill>
                  <a:srgbClr val="808080"/>
                </a:solidFill>
                <a:latin typeface="Trebuchet MS Bold"/>
                <a:ea typeface="Trebuchet MS Bold"/>
                <a:cs typeface="Trebuchet MS Bold"/>
                <a:sym typeface="Trebuchet MS Bold"/>
              </a:rPr>
              <a:t>                                                                                          </a:t>
            </a:r>
          </a:p>
          <a:p>
            <a:pPr algn="r">
              <a:lnSpc>
                <a:spcPts val="4134"/>
              </a:lnSpc>
            </a:pPr>
            <a:r>
              <a:rPr lang="en-US" sz="3445" b="1" dirty="0" err="1" smtClean="0">
                <a:solidFill>
                  <a:schemeClr val="accent2">
                    <a:lumMod val="75000"/>
                  </a:schemeClr>
                </a:solidFill>
                <a:latin typeface="Trebuchet MS Bold"/>
                <a:ea typeface="Trebuchet MS Bold"/>
                <a:cs typeface="Trebuchet MS Bold"/>
                <a:sym typeface="Trebuchet MS Bold"/>
              </a:rPr>
              <a:t>Mariyappan</a:t>
            </a:r>
            <a:r>
              <a:rPr lang="en-US" sz="3445" b="1" smtClean="0">
                <a:solidFill>
                  <a:schemeClr val="accent2">
                    <a:lumMod val="75000"/>
                  </a:schemeClr>
                </a:solidFill>
                <a:latin typeface="Trebuchet MS Bold"/>
                <a:ea typeface="Trebuchet MS Bold"/>
                <a:cs typeface="Trebuchet MS Bold"/>
                <a:sym typeface="Trebuchet MS Bold"/>
              </a:rPr>
              <a:t> M</a:t>
            </a:r>
            <a:endParaRPr lang="en-US" sz="3445" b="1" dirty="0" smtClean="0">
              <a:solidFill>
                <a:schemeClr val="accent2">
                  <a:lumMod val="75000"/>
                </a:schemeClr>
              </a:solidFill>
              <a:latin typeface="Trebuchet MS Bold"/>
              <a:ea typeface="Trebuchet MS Bold"/>
              <a:cs typeface="Trebuchet MS Bold"/>
              <a:sym typeface="Trebuchet MS Bold"/>
            </a:endParaRPr>
          </a:p>
          <a:p>
            <a:pPr algn="r">
              <a:lnSpc>
                <a:spcPts val="3774"/>
              </a:lnSpc>
            </a:pPr>
            <a:r>
              <a:rPr lang="en-US" sz="3145" b="1" dirty="0" smtClean="0">
                <a:solidFill>
                  <a:srgbClr val="808080"/>
                </a:solidFill>
                <a:latin typeface="Trebuchet MS Bold"/>
                <a:ea typeface="Trebuchet MS Bold"/>
                <a:cs typeface="Trebuchet MS Bold"/>
                <a:sym typeface="Trebuchet MS Bold"/>
              </a:rPr>
              <a:t>                                                                                                      </a:t>
            </a:r>
            <a:endParaRPr lang="en-US" sz="3145" b="1" dirty="0">
              <a:solidFill>
                <a:srgbClr val="808080"/>
              </a:solidFill>
              <a:latin typeface="Trebuchet MS Bold"/>
              <a:ea typeface="Trebuchet MS Bold"/>
              <a:cs typeface="Trebuchet MS Bold"/>
              <a:sym typeface="Trebuchet MS Bold"/>
            </a:endParaRPr>
          </a:p>
        </p:txBody>
      </p:sp>
      <p:sp>
        <p:nvSpPr>
          <p:cNvPr id="41" name="TextBox 38"/>
          <p:cNvSpPr txBox="1"/>
          <p:nvPr/>
        </p:nvSpPr>
        <p:spPr>
          <a:xfrm>
            <a:off x="2211572" y="-723900"/>
            <a:ext cx="11445874" cy="5463034"/>
          </a:xfrm>
          <a:prstGeom prst="rect">
            <a:avLst/>
          </a:prstGeom>
        </p:spPr>
        <p:txBody>
          <a:bodyPr wrap="square" lIns="0" tIns="0" rIns="0" bIns="0" rtlCol="0" anchor="t">
            <a:spAutoFit/>
          </a:bodyPr>
          <a:lstStyle/>
          <a:p>
            <a:pPr algn="r">
              <a:lnSpc>
                <a:spcPts val="7128"/>
              </a:lnSpc>
            </a:pPr>
            <a:endParaRPr dirty="0" smtClean="0"/>
          </a:p>
          <a:p>
            <a:pPr algn="r">
              <a:lnSpc>
                <a:spcPts val="7128"/>
              </a:lnSpc>
            </a:pPr>
            <a:endParaRPr dirty="0" smtClean="0"/>
          </a:p>
          <a:p>
            <a:pPr algn="r">
              <a:lnSpc>
                <a:spcPts val="7128"/>
              </a:lnSpc>
            </a:pPr>
            <a:endParaRPr dirty="0" smtClean="0"/>
          </a:p>
          <a:p>
            <a:pPr algn="r">
              <a:lnSpc>
                <a:spcPts val="7128"/>
              </a:lnSpc>
            </a:pPr>
            <a:endParaRPr dirty="0" smtClean="0"/>
          </a:p>
          <a:p>
            <a:pPr algn="r">
              <a:lnSpc>
                <a:spcPts val="7128"/>
              </a:lnSpc>
            </a:pPr>
            <a:endParaRPr lang="en-IN" dirty="0" smtClean="0"/>
          </a:p>
          <a:p>
            <a:pPr algn="r">
              <a:lnSpc>
                <a:spcPts val="7128"/>
              </a:lnSpc>
            </a:pPr>
            <a:r>
              <a:rPr lang="en-US" sz="5940" dirty="0" smtClean="0">
                <a:solidFill>
                  <a:srgbClr val="5FCBEF"/>
                </a:solidFill>
                <a:latin typeface="Times New Roman"/>
                <a:ea typeface="Times New Roman"/>
                <a:cs typeface="Times New Roman"/>
                <a:sym typeface="Times New Roman"/>
              </a:rPr>
              <a:t> A FLEXIBLE EMAIL CLIENT APP</a:t>
            </a:r>
            <a:endParaRPr lang="en-US" sz="5940" dirty="0">
              <a:solidFill>
                <a:srgbClr val="5FCBEF"/>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378106" y="1680385"/>
            <a:ext cx="13533120" cy="6155531"/>
          </a:xfrm>
          <a:prstGeom prst="rect">
            <a:avLst/>
          </a:prstGeom>
        </p:spPr>
        <p:txBody>
          <a:bodyPr lIns="0" tIns="0" rIns="0" bIns="0" rtlCol="0" anchor="t">
            <a:spAutoFit/>
          </a:bodyPr>
          <a:lstStyle/>
          <a:p>
            <a:pPr>
              <a:lnSpc>
                <a:spcPts val="3240"/>
              </a:lnSpc>
            </a:pP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colors = </a:t>
            </a:r>
            <a:r>
              <a:rPr lang="en-US" sz="2700" dirty="0" err="1">
                <a:solidFill>
                  <a:srgbClr val="000000"/>
                </a:solidFill>
                <a:latin typeface="Trebuchet MS"/>
                <a:ea typeface="Trebuchet MS"/>
                <a:cs typeface="Trebuchet MS"/>
                <a:sym typeface="Trebuchet MS"/>
              </a:rPr>
              <a:t>ButtonDefaults.buttonColors</a:t>
            </a:r>
            <a:r>
              <a:rPr lang="en-US" sz="2700" dirty="0">
                <a:solidFill>
                  <a:srgbClr val="000000"/>
                </a:solidFill>
                <a:latin typeface="Trebuchet MS"/>
                <a:ea typeface="Trebuchet MS"/>
                <a:cs typeface="Trebuchet MS"/>
                <a:sym typeface="Trebuchet MS"/>
              </a:rPr>
              <a:t>(</a:t>
            </a:r>
            <a:r>
              <a:rPr lang="en-US" sz="2700" dirty="0" err="1">
                <a:solidFill>
                  <a:srgbClr val="000000"/>
                </a:solidFill>
                <a:latin typeface="Trebuchet MS"/>
                <a:ea typeface="Trebuchet MS"/>
                <a:cs typeface="Trebuchet MS"/>
                <a:sym typeface="Trebuchet MS"/>
              </a:rPr>
              <a:t>backgroundColor</a:t>
            </a:r>
            <a:r>
              <a:rPr lang="en-US" sz="2700" dirty="0">
                <a:solidFill>
                  <a:srgbClr val="000000"/>
                </a:solidFill>
                <a:latin typeface="Trebuchet MS"/>
                <a:ea typeface="Trebuchet MS"/>
                <a:cs typeface="Trebuchet MS"/>
                <a:sym typeface="Trebuchet MS"/>
              </a:rPr>
              <a:t> = Color(0xFFadbef4))</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 = "View Emails",</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modifier = </a:t>
            </a:r>
            <a:r>
              <a:rPr lang="en-US" sz="2700" dirty="0" err="1">
                <a:solidFill>
                  <a:srgbClr val="000000"/>
                </a:solidFill>
                <a:latin typeface="Trebuchet MS"/>
                <a:ea typeface="Trebuchet MS"/>
                <a:cs typeface="Trebuchet MS"/>
                <a:sym typeface="Trebuchet MS"/>
              </a:rPr>
              <a:t>Modifier.padding</a:t>
            </a:r>
            <a:r>
              <a:rPr lang="en-US" sz="2700" dirty="0">
                <a:solidFill>
                  <a:srgbClr val="000000"/>
                </a:solidFill>
                <a:latin typeface="Trebuchet MS"/>
                <a:ea typeface="Trebuchet MS"/>
                <a:cs typeface="Trebuchet MS"/>
                <a:sym typeface="Trebuchet MS"/>
              </a:rPr>
              <a:t>(10.dp),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color = </a:t>
            </a:r>
            <a:r>
              <a:rPr lang="en-US" sz="2700" dirty="0" err="1">
                <a:solidFill>
                  <a:srgbClr val="000000"/>
                </a:solidFill>
                <a:latin typeface="Trebuchet MS"/>
                <a:ea typeface="Trebuchet MS"/>
                <a:cs typeface="Trebuchet MS"/>
                <a:sym typeface="Trebuchet MS"/>
              </a:rPr>
              <a:t>Color.Black</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fontSize</a:t>
            </a:r>
            <a:r>
              <a:rPr lang="en-US" sz="2700" dirty="0">
                <a:solidFill>
                  <a:srgbClr val="000000"/>
                </a:solidFill>
                <a:latin typeface="Trebuchet MS"/>
                <a:ea typeface="Trebuchet MS"/>
                <a:cs typeface="Trebuchet MS"/>
                <a:sym typeface="Trebuchet MS"/>
              </a:rPr>
              <a:t> = 15.sp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endParaRPr lang="en-US" sz="2700" dirty="0">
              <a:solidFill>
                <a:srgbClr val="000000"/>
              </a:solidFill>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1" name="TextBox 21"/>
          <p:cNvSpPr txBox="1"/>
          <p:nvPr/>
        </p:nvSpPr>
        <p:spPr>
          <a:xfrm>
            <a:off x="605790" y="645795"/>
            <a:ext cx="1733988" cy="419100"/>
          </a:xfrm>
          <a:prstGeom prst="rect">
            <a:avLst/>
          </a:prstGeom>
        </p:spPr>
        <p:txBody>
          <a:bodyPr lIns="0" tIns="0" rIns="0" bIns="0" rtlCol="0" anchor="t">
            <a:spAutoFit/>
          </a:bodyPr>
          <a:lstStyle/>
          <a:p>
            <a:pPr algn="l">
              <a:lnSpc>
                <a:spcPts val="3240"/>
              </a:lnSpc>
            </a:pPr>
            <a:r>
              <a:rPr lang="en-US" sz="2800" u="sng" dirty="0">
                <a:solidFill>
                  <a:srgbClr val="000000"/>
                </a:solidFill>
                <a:latin typeface="Arimo" panose="020B0604020202020204" charset="0"/>
                <a:ea typeface="Arimo" panose="020B0604020202020204" charset="0"/>
                <a:cs typeface="Arimo" panose="020B0604020202020204" charset="0"/>
                <a:sym typeface="Trebuchet MS"/>
              </a:rPr>
              <a:t>OUTPUT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707" y="1693386"/>
            <a:ext cx="3302474" cy="7338831"/>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1384" y="1697367"/>
            <a:ext cx="3304184" cy="73426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7000" y="1333500"/>
            <a:ext cx="3304184" cy="73426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74451" y="1329519"/>
            <a:ext cx="3304184" cy="7342632"/>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6895" y="1329519"/>
            <a:ext cx="3304184" cy="7342632"/>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pic>
        <p:nvPicPr>
          <p:cNvPr id="21" name="1117 (1)(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169478" y="998962"/>
            <a:ext cx="3822700" cy="8276344"/>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1"/>
                                        </p:tgtEl>
                                      </p:cBhvr>
                                    </p:cmd>
                                  </p:childTnLst>
                                </p:cTn>
                              </p:par>
                            </p:childTnLst>
                          </p:cTn>
                        </p:par>
                      </p:childTnLst>
                    </p:cTn>
                  </p:par>
                </p:childTnLst>
              </p:cTn>
              <p:nextCondLst>
                <p:cond evt="onClick" delay="0">
                  <p:tgtEl>
                    <p:spTgt spid="21"/>
                  </p:tgtEl>
                </p:cond>
              </p:nextCondLst>
            </p:seq>
            <p:video>
              <p:cMediaNode vol="80000">
                <p:cTn id="7" fill="hold" display="0">
                  <p:stCondLst>
                    <p:cond delay="indefinite"/>
                  </p:stCondLst>
                </p:cTn>
                <p:tgtEl>
                  <p:spTgt spid="2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dirty="0">
                <a:solidFill>
                  <a:srgbClr val="5FCBEF"/>
                </a:solidFill>
                <a:latin typeface="Times New Roman"/>
                <a:ea typeface="Times New Roman"/>
                <a:cs typeface="Times New Roman"/>
                <a:sym typeface="Times New Roman"/>
              </a:rPr>
              <a:t>                     OBJECTIVES</a:t>
            </a:r>
          </a:p>
        </p:txBody>
      </p:sp>
      <p:sp>
        <p:nvSpPr>
          <p:cNvPr id="21" name="TextBox 21"/>
          <p:cNvSpPr txBox="1"/>
          <p:nvPr/>
        </p:nvSpPr>
        <p:spPr>
          <a:xfrm>
            <a:off x="1023961" y="1943100"/>
            <a:ext cx="15590520" cy="8227893"/>
          </a:xfrm>
          <a:prstGeom prst="rect">
            <a:avLst/>
          </a:prstGeom>
        </p:spPr>
        <p:txBody>
          <a:bodyPr lIns="0" tIns="0" rIns="0" bIns="0" rtlCol="0" anchor="t">
            <a:spAutoFit/>
          </a:bodyPr>
          <a:lstStyle/>
          <a:p>
            <a:pPr algn="just">
              <a:lnSpc>
                <a:spcPts val="3356"/>
              </a:lnSpc>
            </a:pPr>
            <a:r>
              <a:rPr lang="en-US" sz="2800" dirty="0">
                <a:latin typeface="Arimo" panose="020B0604020202020204" charset="0"/>
                <a:ea typeface="Arimo" panose="020B0604020202020204" charset="0"/>
                <a:cs typeface="Arimo" panose="020B0604020202020204" charset="0"/>
              </a:rPr>
              <a:t>The email client app aims to provide a simple and efficient way to manage emails from multiple accounts. It focuses on an easy-to-use design, secure communication with features like encryption, and tools to boost productivity, such as smart email sorting and calendar integration. The app also offers offline access, customizable settings, and AI-powered features to prioritize important emails and block spam, making email management seamless and reliable for all </a:t>
            </a:r>
            <a:r>
              <a:rPr lang="en-US" sz="2800" dirty="0" smtClean="0">
                <a:latin typeface="Arimo" panose="020B0604020202020204" charset="0"/>
                <a:ea typeface="Arimo" panose="020B0604020202020204" charset="0"/>
                <a:cs typeface="Arimo" panose="020B0604020202020204" charset="0"/>
              </a:rPr>
              <a:t>users</a:t>
            </a:r>
          </a:p>
          <a:p>
            <a:pPr algn="just">
              <a:lnSpc>
                <a:spcPts val="3356"/>
              </a:lnSpc>
            </a:pPr>
            <a:endParaRPr lang="en-US" sz="2797" dirty="0" smtClean="0">
              <a:solidFill>
                <a:srgbClr val="000000"/>
              </a:solidFill>
              <a:latin typeface="Arimo" panose="020B0604020202020204" charset="0"/>
              <a:ea typeface="Arimo" panose="020B0604020202020204" charset="0"/>
              <a:cs typeface="Arimo" panose="020B0604020202020204" charset="0"/>
              <a:sym typeface="Arimo"/>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Enhanced User </a:t>
            </a:r>
            <a:r>
              <a:rPr lang="en-US" sz="2800" b="1" dirty="0" smtClean="0">
                <a:latin typeface="Arimo" panose="020B0604020202020204" charset="0"/>
                <a:ea typeface="Arimo" panose="020B0604020202020204" charset="0"/>
                <a:cs typeface="Arimo" panose="020B0604020202020204" charset="0"/>
              </a:rPr>
              <a:t>Experience </a:t>
            </a:r>
            <a:r>
              <a:rPr lang="en-US" sz="2800" dirty="0" smtClean="0">
                <a:latin typeface="Arimo" panose="020B0604020202020204" charset="0"/>
                <a:ea typeface="Arimo" panose="020B0604020202020204" charset="0"/>
                <a:cs typeface="Arimo" panose="020B0604020202020204" charset="0"/>
              </a:rPr>
              <a:t>: </a:t>
            </a:r>
            <a:r>
              <a:rPr lang="en-US" sz="2800" dirty="0">
                <a:latin typeface="Arimo" panose="020B0604020202020204" charset="0"/>
                <a:ea typeface="Arimo" panose="020B0604020202020204" charset="0"/>
                <a:cs typeface="Arimo" panose="020B0604020202020204" charset="0"/>
              </a:rPr>
              <a:t>Create a user-friendly interface for seamless email management</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Flexibility </a:t>
            </a:r>
            <a:r>
              <a:rPr lang="en-US" sz="2800" dirty="0" smtClean="0">
                <a:latin typeface="Arimo" panose="020B0604020202020204" charset="0"/>
                <a:ea typeface="Arimo" panose="020B0604020202020204" charset="0"/>
                <a:cs typeface="Arimo" panose="020B0604020202020204" charset="0"/>
              </a:rPr>
              <a:t>: </a:t>
            </a:r>
            <a:r>
              <a:rPr lang="en-US" sz="2800" dirty="0">
                <a:latin typeface="Arimo" panose="020B0604020202020204" charset="0"/>
                <a:ea typeface="Arimo" panose="020B0604020202020204" charset="0"/>
                <a:cs typeface="Arimo" panose="020B0604020202020204" charset="0"/>
              </a:rPr>
              <a:t>Support multiple email providers (e.g., Gmail, Yahoo, Outlook) with ease of configuration</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Security </a:t>
            </a:r>
            <a:r>
              <a:rPr lang="en-US" sz="2800" dirty="0" smtClean="0">
                <a:latin typeface="Arimo" panose="020B0604020202020204" charset="0"/>
                <a:ea typeface="Arimo" panose="020B0604020202020204" charset="0"/>
                <a:cs typeface="Arimo" panose="020B0604020202020204" charset="0"/>
              </a:rPr>
              <a:t>: </a:t>
            </a:r>
            <a:r>
              <a:rPr lang="en-US" sz="2800" dirty="0">
                <a:latin typeface="Arimo" panose="020B0604020202020204" charset="0"/>
                <a:ea typeface="Arimo" panose="020B0604020202020204" charset="0"/>
                <a:cs typeface="Arimo" panose="020B0604020202020204" charset="0"/>
              </a:rPr>
              <a:t>Provide robust security features to protect user data and privacy</a:t>
            </a:r>
            <a:r>
              <a:rPr lang="en-US" sz="2800" dirty="0" smtClean="0">
                <a:latin typeface="Arimo" panose="020B0604020202020204" charset="0"/>
                <a:ea typeface="Arimo" panose="020B0604020202020204" charset="0"/>
                <a:cs typeface="Arimo" panose="020B0604020202020204" charset="0"/>
              </a:rPr>
              <a:t>.</a:t>
            </a:r>
          </a:p>
          <a:p>
            <a:pPr marL="457200" lvl="0" indent="-457200" eaLnBrk="0" fontAlgn="base" hangingPunct="0">
              <a:spcBef>
                <a:spcPct val="0"/>
              </a:spcBef>
              <a:spcAft>
                <a:spcPct val="0"/>
              </a:spcAft>
              <a:buFont typeface="Wingdings" panose="05000000000000000000" pitchFamily="2" charset="2"/>
              <a:buChar char="ü"/>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Efficiency </a:t>
            </a:r>
            <a:r>
              <a:rPr lang="en-US" sz="2800" dirty="0" smtClean="0">
                <a:latin typeface="Arimo" panose="020B0604020202020204" charset="0"/>
                <a:ea typeface="Arimo" panose="020B0604020202020204" charset="0"/>
                <a:cs typeface="Arimo" panose="020B0604020202020204" charset="0"/>
              </a:rPr>
              <a:t>: </a:t>
            </a:r>
            <a:r>
              <a:rPr lang="en-US" sz="2800" dirty="0">
                <a:latin typeface="Arimo" panose="020B0604020202020204" charset="0"/>
                <a:ea typeface="Arimo" panose="020B0604020202020204" charset="0"/>
                <a:cs typeface="Arimo" panose="020B0604020202020204" charset="0"/>
              </a:rPr>
              <a:t>Optimize for quick email retrieval, sending, and searching</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Customization </a:t>
            </a:r>
            <a:r>
              <a:rPr lang="en-US" sz="2800" dirty="0" smtClean="0">
                <a:latin typeface="Arimo" panose="020B0604020202020204" charset="0"/>
                <a:ea typeface="Arimo" panose="020B0604020202020204" charset="0"/>
                <a:cs typeface="Arimo" panose="020B0604020202020204" charset="0"/>
              </a:rPr>
              <a:t>: </a:t>
            </a:r>
            <a:r>
              <a:rPr lang="en-US" sz="2800" dirty="0">
                <a:latin typeface="Arimo" panose="020B0604020202020204" charset="0"/>
                <a:ea typeface="Arimo" panose="020B0604020202020204" charset="0"/>
                <a:cs typeface="Arimo" panose="020B0604020202020204" charset="0"/>
              </a:rPr>
              <a:t>Allow users to personalize their email experience through themes, layouts, and notification settings </a:t>
            </a:r>
          </a:p>
          <a:p>
            <a:pPr algn="just">
              <a:lnSpc>
                <a:spcPts val="3356"/>
              </a:lnSpc>
            </a:pPr>
            <a:endParaRPr lang="en-US" sz="2797" dirty="0">
              <a:solidFill>
                <a:srgbClr val="000000"/>
              </a:solidFill>
              <a:latin typeface="Arimo"/>
              <a:ea typeface="Arimo"/>
              <a:cs typeface="Arimo"/>
              <a:sym typeface="Arimo"/>
            </a:endParaRPr>
          </a:p>
          <a:p>
            <a:pPr algn="just">
              <a:lnSpc>
                <a:spcPts val="3356"/>
              </a:lnSpc>
            </a:pPr>
            <a:endParaRPr lang="en-US" sz="2797" dirty="0">
              <a:solidFill>
                <a:srgbClr val="000000"/>
              </a:solidFill>
              <a:latin typeface="Arimo"/>
              <a:ea typeface="Arimo"/>
              <a:cs typeface="Arimo"/>
              <a:sym typeface="Arim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1994535"/>
          </a:xfrm>
          <a:prstGeom prst="rect">
            <a:avLst/>
          </a:prstGeom>
        </p:spPr>
        <p:txBody>
          <a:bodyPr lIns="0" tIns="0" rIns="0" bIns="0" rtlCol="0" anchor="t">
            <a:spAutoFit/>
          </a:bodyPr>
          <a:lstStyle/>
          <a:p>
            <a:pPr algn="l">
              <a:lnSpc>
                <a:spcPts val="6480"/>
              </a:lnSpc>
            </a:pPr>
            <a:r>
              <a:rPr lang="en-US" sz="5400">
                <a:solidFill>
                  <a:srgbClr val="5FCBEF"/>
                </a:solidFill>
                <a:latin typeface="Times New Roman"/>
                <a:ea typeface="Times New Roman"/>
                <a:cs typeface="Times New Roman"/>
                <a:sym typeface="Times New Roman"/>
              </a:rPr>
              <a:t>                      DESCRIPTION</a:t>
            </a:r>
          </a:p>
        </p:txBody>
      </p:sp>
      <p:sp>
        <p:nvSpPr>
          <p:cNvPr id="21" name="TextBox 21"/>
          <p:cNvSpPr txBox="1"/>
          <p:nvPr/>
        </p:nvSpPr>
        <p:spPr>
          <a:xfrm>
            <a:off x="897707" y="2019300"/>
            <a:ext cx="15590520" cy="8828058"/>
          </a:xfrm>
          <a:prstGeom prst="rect">
            <a:avLst/>
          </a:prstGeom>
        </p:spPr>
        <p:txBody>
          <a:bodyPr lIns="0" tIns="0" rIns="0" bIns="0" rtlCol="0" anchor="t">
            <a:spAutoFit/>
          </a:bodyPr>
          <a:lstStyle/>
          <a:p>
            <a:pPr marL="301990" lvl="1" algn="just">
              <a:lnSpc>
                <a:spcPts val="3356"/>
              </a:lnSpc>
            </a:pPr>
            <a:r>
              <a:rPr lang="en-US" sz="2800" dirty="0">
                <a:latin typeface="Arimo" panose="020B0604020202020204" charset="0"/>
                <a:ea typeface="Arimo" panose="020B0604020202020204" charset="0"/>
                <a:cs typeface="Arimo" panose="020B0604020202020204" charset="0"/>
              </a:rPr>
              <a:t>The flexible email client app is designed to make managing emails easy and efficient. It allows users to connect multiple email accounts, like Gmail, Yahoo, and Outlook, and view all their emails in one place. The app includes useful features such as advanced search to quickly find emails, offline access to read and draft emails without the internet, and smart tools to automatically organize emails into categories like Primary, Social, and Promotions</a:t>
            </a:r>
            <a:r>
              <a:rPr lang="en-US" sz="2800" dirty="0" smtClean="0"/>
              <a:t>.</a:t>
            </a:r>
          </a:p>
          <a:p>
            <a:pPr marL="301990" lvl="1">
              <a:lnSpc>
                <a:spcPts val="3356"/>
              </a:lnSpc>
            </a:pPr>
            <a:endParaRPr lang="en-US" sz="2797" dirty="0" smtClean="0">
              <a:solidFill>
                <a:srgbClr val="000000"/>
              </a:solidFill>
              <a:latin typeface="Arimo" panose="020B0604020202020204" charset="0"/>
              <a:ea typeface="Arimo" panose="020B0604020202020204" charset="0"/>
              <a:cs typeface="Arimo" panose="020B0604020202020204" charset="0"/>
              <a:sym typeface="Arimo"/>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Overview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This project focuses on developing an innovative and flexible email client application to streamline email management</a:t>
            </a:r>
            <a:r>
              <a:rPr lang="en-US" sz="2800" dirty="0" smtClean="0">
                <a:latin typeface="Arimo" panose="020B0604020202020204" charset="0"/>
                <a:ea typeface="Arimo" panose="020B0604020202020204" charset="0"/>
                <a:cs typeface="Arimo" panose="020B0604020202020204" charset="0"/>
              </a:rPr>
              <a:t>.</a:t>
            </a:r>
          </a:p>
          <a:p>
            <a:pPr marL="457200" lvl="0" indent="-457200" eaLnBrk="0" fontAlgn="base" hangingPunct="0">
              <a:spcBef>
                <a:spcPct val="0"/>
              </a:spcBef>
              <a:spcAft>
                <a:spcPct val="0"/>
              </a:spcAft>
              <a:buFont typeface="Wingdings" panose="05000000000000000000" pitchFamily="2" charset="2"/>
              <a:buChar char="ü"/>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Target </a:t>
            </a:r>
            <a:r>
              <a:rPr lang="en-US" sz="2800" b="1" dirty="0" smtClean="0">
                <a:latin typeface="Arimo" panose="020B0604020202020204" charset="0"/>
                <a:ea typeface="Arimo" panose="020B0604020202020204" charset="0"/>
                <a:cs typeface="Arimo" panose="020B0604020202020204" charset="0"/>
              </a:rPr>
              <a:t>Users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Designed for professionals, students, and general users requiring a reliable email solution</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Platform </a:t>
            </a:r>
            <a:r>
              <a:rPr lang="en-US" sz="2800" b="1" dirty="0" smtClean="0">
                <a:latin typeface="Arimo" panose="020B0604020202020204" charset="0"/>
                <a:ea typeface="Arimo" panose="020B0604020202020204" charset="0"/>
                <a:cs typeface="Arimo" panose="020B0604020202020204" charset="0"/>
              </a:rPr>
              <a:t>Compatibility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Available for Android, </a:t>
            </a:r>
            <a:r>
              <a:rPr lang="en-US" sz="2800" dirty="0" err="1">
                <a:latin typeface="Arimo" panose="020B0604020202020204" charset="0"/>
                <a:ea typeface="Arimo" panose="020B0604020202020204" charset="0"/>
                <a:cs typeface="Arimo" panose="020B0604020202020204" charset="0"/>
              </a:rPr>
              <a:t>iOS</a:t>
            </a:r>
            <a:r>
              <a:rPr lang="en-US" sz="2800" dirty="0">
                <a:latin typeface="Arimo" panose="020B0604020202020204" charset="0"/>
                <a:ea typeface="Arimo" panose="020B0604020202020204" charset="0"/>
                <a:cs typeface="Arimo" panose="020B0604020202020204" charset="0"/>
              </a:rPr>
              <a:t>, and desktop platforms. </a:t>
            </a:r>
          </a:p>
          <a:p>
            <a:pPr algn="l">
              <a:lnSpc>
                <a:spcPts val="4559"/>
              </a:lnSpc>
            </a:pPr>
            <a:endParaRPr lang="en-US" sz="2797" dirty="0">
              <a:solidFill>
                <a:srgbClr val="000000"/>
              </a:solidFill>
              <a:latin typeface="Arimo"/>
              <a:ea typeface="Arimo"/>
              <a:cs typeface="Arimo"/>
              <a:sym typeface="Arimo"/>
            </a:endParaRPr>
          </a:p>
          <a:p>
            <a:pPr algn="l">
              <a:lnSpc>
                <a:spcPts val="3356"/>
              </a:lnSpc>
            </a:pPr>
            <a:endParaRPr lang="en-US" sz="2797" dirty="0">
              <a:solidFill>
                <a:srgbClr val="000000"/>
              </a:solidFill>
              <a:latin typeface="Arimo"/>
              <a:ea typeface="Arimo"/>
              <a:cs typeface="Arimo"/>
              <a:sym typeface="Arimo"/>
            </a:endParaRPr>
          </a:p>
          <a:p>
            <a:pPr algn="l">
              <a:lnSpc>
                <a:spcPts val="3356"/>
              </a:lnSpc>
            </a:pPr>
            <a:endParaRPr lang="en-US" sz="2797" dirty="0">
              <a:solidFill>
                <a:srgbClr val="000000"/>
              </a:solidFill>
              <a:latin typeface="Arimo"/>
              <a:ea typeface="Arimo"/>
              <a:cs typeface="Arimo"/>
              <a:sym typeface="Arimo"/>
            </a:endParaRPr>
          </a:p>
          <a:p>
            <a:pPr algn="l">
              <a:lnSpc>
                <a:spcPts val="3356"/>
              </a:lnSpc>
            </a:pPr>
            <a:endParaRPr lang="en-US" sz="2797" dirty="0">
              <a:solidFill>
                <a:srgbClr val="000000"/>
              </a:solidFill>
              <a:latin typeface="Arimo"/>
              <a:ea typeface="Arimo"/>
              <a:cs typeface="Arimo"/>
              <a:sym typeface="Arimo"/>
            </a:endParaRPr>
          </a:p>
          <a:p>
            <a:pPr algn="l">
              <a:lnSpc>
                <a:spcPts val="3356"/>
              </a:lnSpc>
            </a:pPr>
            <a:endParaRPr lang="en-US" sz="2797" dirty="0">
              <a:solidFill>
                <a:srgbClr val="000000"/>
              </a:solidFill>
              <a:latin typeface="Arimo"/>
              <a:ea typeface="Arimo"/>
              <a:cs typeface="Arimo"/>
              <a:sym typeface="Arim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107441" y="855345"/>
            <a:ext cx="12712122" cy="923925"/>
          </a:xfrm>
          <a:prstGeom prst="rect">
            <a:avLst/>
          </a:prstGeom>
        </p:spPr>
        <p:txBody>
          <a:bodyPr lIns="0" tIns="0" rIns="0" bIns="0" rtlCol="0" anchor="t">
            <a:spAutoFit/>
          </a:bodyPr>
          <a:lstStyle/>
          <a:p>
            <a:pPr algn="l">
              <a:lnSpc>
                <a:spcPts val="6480"/>
              </a:lnSpc>
            </a:pPr>
            <a:r>
              <a:rPr lang="en-US" sz="5400" dirty="0">
                <a:solidFill>
                  <a:srgbClr val="5FCBEF"/>
                </a:solidFill>
                <a:latin typeface="Times New Roman"/>
                <a:ea typeface="Times New Roman"/>
                <a:cs typeface="Times New Roman"/>
                <a:sym typeface="Times New Roman"/>
              </a:rPr>
              <a:t>                      FUNCTIONALITIES</a:t>
            </a:r>
          </a:p>
        </p:txBody>
      </p:sp>
      <p:sp>
        <p:nvSpPr>
          <p:cNvPr id="21" name="TextBox 21"/>
          <p:cNvSpPr txBox="1"/>
          <p:nvPr/>
        </p:nvSpPr>
        <p:spPr>
          <a:xfrm>
            <a:off x="1348740" y="2131695"/>
            <a:ext cx="15590520" cy="10633680"/>
          </a:xfrm>
          <a:prstGeom prst="rect">
            <a:avLst/>
          </a:prstGeom>
        </p:spPr>
        <p:txBody>
          <a:bodyPr lIns="0" tIns="0" rIns="0" bIns="0" rtlCol="0" anchor="t">
            <a:spAutoFit/>
          </a:bodyPr>
          <a:lstStyle/>
          <a:p>
            <a:pPr lvl="0" eaLnBrk="0" fontAlgn="base" hangingPunct="0">
              <a:spcBef>
                <a:spcPct val="0"/>
              </a:spcBef>
              <a:spcAft>
                <a:spcPct val="0"/>
              </a:spcAft>
            </a:pPr>
            <a:r>
              <a:rPr lang="en-US" sz="2800" dirty="0">
                <a:latin typeface="Arimo" panose="020B0604020202020204" charset="0"/>
                <a:ea typeface="Arimo" panose="020B0604020202020204" charset="0"/>
                <a:cs typeface="Arimo" panose="020B0604020202020204" charset="0"/>
              </a:rPr>
              <a:t>The email client app simplifies email management with features like multi-account support to </a:t>
            </a:r>
            <a:r>
              <a:rPr lang="en-US" sz="2800" dirty="0" smtClean="0">
                <a:latin typeface="Arimo" panose="020B0604020202020204" charset="0"/>
                <a:ea typeface="Arimo" panose="020B0604020202020204" charset="0"/>
                <a:cs typeface="Arimo" panose="020B0604020202020204" charset="0"/>
              </a:rPr>
              <a:t>view     </a:t>
            </a:r>
            <a:r>
              <a:rPr lang="en-US" sz="2800" dirty="0">
                <a:latin typeface="Arimo" panose="020B0604020202020204" charset="0"/>
                <a:ea typeface="Arimo" panose="020B0604020202020204" charset="0"/>
                <a:cs typeface="Arimo" panose="020B0604020202020204" charset="0"/>
              </a:rPr>
              <a:t>all emails in one inbox, advanced search, and offline access. It organizes emails into categories, supports rich text formatting, and integrates with calendars for easy event management. With spam filtering and the ability to attach files from cloud storage, the app ensures a smooth and </a:t>
            </a:r>
            <a:r>
              <a:rPr lang="en-US" sz="2800" dirty="0" smtClean="0">
                <a:latin typeface="Arimo" panose="020B0604020202020204" charset="0"/>
                <a:ea typeface="Arimo" panose="020B0604020202020204" charset="0"/>
                <a:cs typeface="Arimo" panose="020B0604020202020204" charset="0"/>
              </a:rPr>
              <a:t>efficient email experience.</a:t>
            </a:r>
          </a:p>
          <a:p>
            <a:pPr lvl="0" eaLnBrk="0" fontAlgn="base" hangingPunct="0">
              <a:spcBef>
                <a:spcPct val="0"/>
              </a:spcBef>
              <a:spcAft>
                <a:spcPct val="0"/>
              </a:spcAft>
            </a:pPr>
            <a:endParaRPr lang="en-US" sz="2800" dirty="0" smtClean="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Multi-Account Support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Manage emails from multiple accounts like Gmail, Yahoo, and Outlook in one app</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Unified </a:t>
            </a:r>
            <a:r>
              <a:rPr lang="en-US" sz="2800" b="1" dirty="0" smtClean="0">
                <a:latin typeface="Arimo" panose="020B0604020202020204" charset="0"/>
                <a:ea typeface="Arimo" panose="020B0604020202020204" charset="0"/>
                <a:cs typeface="Arimo" panose="020B0604020202020204" charset="0"/>
              </a:rPr>
              <a:t>Inbox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View all emails from different accounts in a single, organized inbox</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Search </a:t>
            </a:r>
            <a:r>
              <a:rPr lang="en-US" sz="2800" b="1" dirty="0" smtClean="0">
                <a:latin typeface="Arimo" panose="020B0604020202020204" charset="0"/>
                <a:ea typeface="Arimo" panose="020B0604020202020204" charset="0"/>
                <a:cs typeface="Arimo" panose="020B0604020202020204" charset="0"/>
              </a:rPr>
              <a:t>Emails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Quickly find emails using keywords, sender names, or date filters</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smtClean="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Spam </a:t>
            </a:r>
            <a:r>
              <a:rPr lang="en-US" sz="2800" b="1" dirty="0" smtClean="0">
                <a:latin typeface="Arimo" panose="020B0604020202020204" charset="0"/>
                <a:ea typeface="Arimo" panose="020B0604020202020204" charset="0"/>
                <a:cs typeface="Arimo" panose="020B0604020202020204" charset="0"/>
              </a:rPr>
              <a:t>Filtering </a:t>
            </a:r>
            <a:r>
              <a:rPr lang="en-US" sz="2800" dirty="0" smtClean="0">
                <a:latin typeface="Arimo" panose="020B0604020202020204" charset="0"/>
                <a:ea typeface="Arimo" panose="020B0604020202020204" charset="0"/>
                <a:cs typeface="Arimo" panose="020B0604020202020204" charset="0"/>
              </a:rPr>
              <a:t>:</a:t>
            </a:r>
            <a:r>
              <a:rPr lang="en-US" sz="2800" dirty="0">
                <a:latin typeface="Arimo" panose="020B0604020202020204" charset="0"/>
                <a:ea typeface="Arimo" panose="020B0604020202020204" charset="0"/>
                <a:cs typeface="Arimo" panose="020B0604020202020204" charset="0"/>
              </a:rPr>
              <a:t/>
            </a:r>
            <a:br>
              <a:rPr lang="en-US" sz="2800" dirty="0">
                <a:latin typeface="Arimo" panose="020B0604020202020204" charset="0"/>
                <a:ea typeface="Arimo" panose="020B0604020202020204" charset="0"/>
                <a:cs typeface="Arimo" panose="020B0604020202020204" charset="0"/>
              </a:rPr>
            </a:br>
            <a:r>
              <a:rPr lang="en-US" sz="2800" dirty="0">
                <a:latin typeface="Arimo" panose="020B0604020202020204" charset="0"/>
                <a:ea typeface="Arimo" panose="020B0604020202020204" charset="0"/>
                <a:cs typeface="Arimo" panose="020B0604020202020204" charset="0"/>
              </a:rPr>
              <a:t>Detect and block spam emails to keep the inbox clean.</a:t>
            </a:r>
          </a:p>
          <a:p>
            <a:pPr>
              <a:lnSpc>
                <a:spcPts val="3476"/>
              </a:lnSpc>
            </a:pPr>
            <a:endParaRPr lang="en-US" sz="3200" dirty="0" smtClean="0"/>
          </a:p>
          <a:p>
            <a:pPr>
              <a:lnSpc>
                <a:spcPts val="3476"/>
              </a:lnSpc>
            </a:pPr>
            <a:endParaRPr lang="en-US" sz="3200" dirty="0" smtClean="0"/>
          </a:p>
          <a:p>
            <a:pPr algn="just">
              <a:lnSpc>
                <a:spcPts val="3476"/>
              </a:lnSpc>
            </a:pPr>
            <a:endParaRPr lang="en-US" sz="2897" dirty="0">
              <a:solidFill>
                <a:srgbClr val="000000"/>
              </a:solidFill>
              <a:latin typeface="Arimo"/>
              <a:ea typeface="Arimo"/>
              <a:cs typeface="Arimo"/>
              <a:sym typeface="Arimo"/>
            </a:endParaRPr>
          </a:p>
          <a:p>
            <a:pPr algn="just">
              <a:lnSpc>
                <a:spcPts val="4196"/>
              </a:lnSpc>
            </a:pPr>
            <a:endParaRPr lang="en-US" sz="2897" dirty="0">
              <a:solidFill>
                <a:srgbClr val="000000"/>
              </a:solidFill>
              <a:latin typeface="Arimo"/>
              <a:ea typeface="Arimo"/>
              <a:cs typeface="Arimo"/>
              <a:sym typeface="Arimo"/>
            </a:endParaRPr>
          </a:p>
          <a:p>
            <a:pPr algn="just">
              <a:lnSpc>
                <a:spcPts val="3716"/>
              </a:lnSpc>
            </a:pPr>
            <a:endParaRPr lang="en-US" sz="2897" dirty="0">
              <a:solidFill>
                <a:srgbClr val="000000"/>
              </a:solidFill>
              <a:latin typeface="Arimo"/>
              <a:ea typeface="Arimo"/>
              <a:cs typeface="Arimo"/>
              <a:sym typeface="Arimo"/>
            </a:endParaRPr>
          </a:p>
          <a:p>
            <a:pPr algn="just">
              <a:lnSpc>
                <a:spcPts val="3716"/>
              </a:lnSpc>
            </a:pPr>
            <a:endParaRPr lang="en-US" sz="2897" dirty="0">
              <a:solidFill>
                <a:srgbClr val="000000"/>
              </a:solidFill>
              <a:latin typeface="Arimo"/>
              <a:ea typeface="Arimo"/>
              <a:cs typeface="Arimo"/>
              <a:sym typeface="Arimo"/>
            </a:endParaRPr>
          </a:p>
          <a:p>
            <a:pPr algn="just">
              <a:lnSpc>
                <a:spcPts val="3716"/>
              </a:lnSpc>
            </a:pPr>
            <a:endParaRPr lang="en-US" sz="2897" dirty="0">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693041" y="104775"/>
            <a:ext cx="12712122" cy="1743075"/>
          </a:xfrm>
          <a:prstGeom prst="rect">
            <a:avLst/>
          </a:prstGeom>
        </p:spPr>
        <p:txBody>
          <a:bodyPr lIns="0" tIns="0" rIns="0" bIns="0" rtlCol="0" anchor="t">
            <a:spAutoFit/>
          </a:bodyPr>
          <a:lstStyle/>
          <a:p>
            <a:pPr algn="l">
              <a:lnSpc>
                <a:spcPts val="6480"/>
              </a:lnSpc>
            </a:pPr>
            <a:r>
              <a:rPr lang="en-US" sz="5400" dirty="0">
                <a:solidFill>
                  <a:srgbClr val="5FCBEF"/>
                </a:solidFill>
                <a:latin typeface="Times New Roman"/>
                <a:ea typeface="Times New Roman"/>
                <a:cs typeface="Times New Roman"/>
                <a:sym typeface="Times New Roman"/>
              </a:rPr>
              <a:t>                      ADDITIONAL</a:t>
            </a:r>
          </a:p>
          <a:p>
            <a:pPr algn="l">
              <a:lnSpc>
                <a:spcPts val="6480"/>
              </a:lnSpc>
            </a:pPr>
            <a:r>
              <a:rPr lang="en-US" sz="5400" dirty="0">
                <a:solidFill>
                  <a:srgbClr val="5FCBEF"/>
                </a:solidFill>
                <a:latin typeface="Times New Roman"/>
                <a:ea typeface="Times New Roman"/>
                <a:cs typeface="Times New Roman"/>
                <a:sym typeface="Times New Roman"/>
              </a:rPr>
              <a:t>                   REQUIREMENTS</a:t>
            </a:r>
          </a:p>
        </p:txBody>
      </p:sp>
      <p:sp>
        <p:nvSpPr>
          <p:cNvPr id="21" name="TextBox 21"/>
          <p:cNvSpPr txBox="1"/>
          <p:nvPr/>
        </p:nvSpPr>
        <p:spPr>
          <a:xfrm>
            <a:off x="1295400" y="1485900"/>
            <a:ext cx="15590520" cy="12485469"/>
          </a:xfrm>
          <a:prstGeom prst="rect">
            <a:avLst/>
          </a:prstGeom>
        </p:spPr>
        <p:txBody>
          <a:bodyPr lIns="0" tIns="0" rIns="0" bIns="0" rtlCol="0" anchor="t">
            <a:spAutoFit/>
          </a:bodyPr>
          <a:lstStyle/>
          <a:p>
            <a:pPr algn="l">
              <a:lnSpc>
                <a:spcPts val="3596"/>
              </a:lnSpc>
            </a:pPr>
            <a:endParaRPr lang="en-US" sz="2997" dirty="0" smtClean="0">
              <a:solidFill>
                <a:srgbClr val="000000"/>
              </a:solidFill>
              <a:latin typeface="Arimo"/>
              <a:ea typeface="Arimo"/>
              <a:cs typeface="Arimo"/>
              <a:sym typeface="Arimo"/>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Security </a:t>
            </a:r>
            <a:r>
              <a:rPr lang="en-US" sz="2800" b="1" dirty="0" smtClean="0">
                <a:latin typeface="Arimo" panose="020B0604020202020204" charset="0"/>
                <a:ea typeface="Arimo" panose="020B0604020202020204" charset="0"/>
                <a:cs typeface="Arimo" panose="020B0604020202020204" charset="0"/>
              </a:rPr>
              <a:t>Features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End-to-end </a:t>
            </a:r>
            <a:r>
              <a:rPr lang="en-US" sz="2800" dirty="0">
                <a:latin typeface="Arimo" panose="020B0604020202020204" charset="0"/>
                <a:ea typeface="Arimo" panose="020B0604020202020204" charset="0"/>
                <a:cs typeface="Arimo" panose="020B0604020202020204" charset="0"/>
              </a:rPr>
              <a:t>encryption for sensitive </a:t>
            </a:r>
            <a:r>
              <a:rPr lang="en-US" sz="2800" dirty="0" err="1" smtClean="0">
                <a:latin typeface="Arimo" panose="020B0604020202020204" charset="0"/>
                <a:ea typeface="Arimo" panose="020B0604020202020204" charset="0"/>
                <a:cs typeface="Arimo" panose="020B0604020202020204" charset="0"/>
              </a:rPr>
              <a:t>emails.Two</a:t>
            </a:r>
            <a:r>
              <a:rPr lang="en-US" sz="2800" dirty="0" smtClean="0">
                <a:latin typeface="Arimo" panose="020B0604020202020204" charset="0"/>
                <a:ea typeface="Arimo" panose="020B0604020202020204" charset="0"/>
                <a:cs typeface="Arimo" panose="020B0604020202020204" charset="0"/>
              </a:rPr>
              <a:t>-factor </a:t>
            </a:r>
            <a:r>
              <a:rPr lang="en-US" sz="2800" dirty="0">
                <a:latin typeface="Arimo" panose="020B0604020202020204" charset="0"/>
                <a:ea typeface="Arimo" panose="020B0604020202020204" charset="0"/>
                <a:cs typeface="Arimo" panose="020B0604020202020204" charset="0"/>
              </a:rPr>
              <a:t>authentication for login</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Cloud Storage </a:t>
            </a:r>
            <a:r>
              <a:rPr lang="en-US" sz="2800" b="1" dirty="0" smtClean="0">
                <a:latin typeface="Arimo" panose="020B0604020202020204" charset="0"/>
                <a:ea typeface="Arimo" panose="020B0604020202020204" charset="0"/>
                <a:cs typeface="Arimo" panose="020B0604020202020204" charset="0"/>
              </a:rPr>
              <a:t>Integration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Attach </a:t>
            </a:r>
            <a:r>
              <a:rPr lang="en-US" sz="2800" dirty="0">
                <a:latin typeface="Arimo" panose="020B0604020202020204" charset="0"/>
                <a:ea typeface="Arimo" panose="020B0604020202020204" charset="0"/>
                <a:cs typeface="Arimo" panose="020B0604020202020204" charset="0"/>
              </a:rPr>
              <a:t>files directly from cloud platforms like Google Drive or Dropbox</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smtClean="0">
                <a:latin typeface="Arimo" panose="020B0604020202020204" charset="0"/>
                <a:ea typeface="Arimo" panose="020B0604020202020204" charset="0"/>
                <a:cs typeface="Arimo" panose="020B0604020202020204" charset="0"/>
              </a:rPr>
              <a:t>Accessibility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Support </a:t>
            </a:r>
            <a:r>
              <a:rPr lang="en-US" sz="2800" dirty="0">
                <a:latin typeface="Arimo" panose="020B0604020202020204" charset="0"/>
                <a:ea typeface="Arimo" panose="020B0604020202020204" charset="0"/>
                <a:cs typeface="Arimo" panose="020B0604020202020204" charset="0"/>
              </a:rPr>
              <a:t>for screen readers and adaptive themes for visually impaired users</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Analytics </a:t>
            </a:r>
            <a:r>
              <a:rPr lang="en-US" sz="2800" b="1" dirty="0" smtClean="0">
                <a:latin typeface="Arimo" panose="020B0604020202020204" charset="0"/>
                <a:ea typeface="Arimo" panose="020B0604020202020204" charset="0"/>
                <a:cs typeface="Arimo" panose="020B0604020202020204" charset="0"/>
              </a:rPr>
              <a:t>Dashboard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Track </a:t>
            </a:r>
            <a:r>
              <a:rPr lang="en-US" sz="2800" dirty="0">
                <a:latin typeface="Arimo" panose="020B0604020202020204" charset="0"/>
                <a:ea typeface="Arimo" panose="020B0604020202020204" charset="0"/>
                <a:cs typeface="Arimo" panose="020B0604020202020204" charset="0"/>
              </a:rPr>
              <a:t>email activity, response times, and usage trends</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AI-Powered </a:t>
            </a:r>
            <a:r>
              <a:rPr lang="en-US" sz="2800" b="1" dirty="0" smtClean="0">
                <a:latin typeface="Arimo" panose="020B0604020202020204" charset="0"/>
                <a:ea typeface="Arimo" panose="020B0604020202020204" charset="0"/>
                <a:cs typeface="Arimo" panose="020B0604020202020204" charset="0"/>
              </a:rPr>
              <a:t>Insights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Suggest </a:t>
            </a:r>
            <a:r>
              <a:rPr lang="en-US" sz="2800" dirty="0">
                <a:latin typeface="Arimo" panose="020B0604020202020204" charset="0"/>
                <a:ea typeface="Arimo" panose="020B0604020202020204" charset="0"/>
                <a:cs typeface="Arimo" panose="020B0604020202020204" charset="0"/>
              </a:rPr>
              <a:t>responses, detect spam, and prioritize emails using AI</a:t>
            </a:r>
            <a:r>
              <a:rPr lang="en-US" sz="2800" dirty="0" smtClean="0">
                <a:latin typeface="Arimo" panose="020B0604020202020204" charset="0"/>
                <a:ea typeface="Arimo" panose="020B0604020202020204" charset="0"/>
                <a:cs typeface="Arimo" panose="020B0604020202020204" charset="0"/>
              </a:rPr>
              <a:t>.</a:t>
            </a:r>
          </a:p>
          <a:p>
            <a:pPr lvl="0" eaLnBrk="0" fontAlgn="base" hangingPunct="0">
              <a:spcBef>
                <a:spcPct val="0"/>
              </a:spcBef>
              <a:spcAft>
                <a:spcPct val="0"/>
              </a:spcAft>
            </a:pPr>
            <a:endParaRPr lang="en-US" sz="2800" dirty="0">
              <a:latin typeface="Arimo" panose="020B0604020202020204" charset="0"/>
              <a:ea typeface="Arimo" panose="020B0604020202020204" charset="0"/>
              <a:cs typeface="Arimo" panose="020B0604020202020204" charset="0"/>
            </a:endParaRPr>
          </a:p>
          <a:p>
            <a:pPr marL="457200" lvl="0" indent="-457200" eaLnBrk="0" fontAlgn="base" hangingPunct="0">
              <a:spcBef>
                <a:spcPct val="0"/>
              </a:spcBef>
              <a:spcAft>
                <a:spcPct val="0"/>
              </a:spcAft>
              <a:buFont typeface="Wingdings" panose="05000000000000000000" pitchFamily="2" charset="2"/>
              <a:buChar char="ü"/>
            </a:pPr>
            <a:r>
              <a:rPr lang="en-US" sz="2800" b="1" dirty="0">
                <a:latin typeface="Arimo" panose="020B0604020202020204" charset="0"/>
                <a:ea typeface="Arimo" panose="020B0604020202020204" charset="0"/>
                <a:cs typeface="Arimo" panose="020B0604020202020204" charset="0"/>
              </a:rPr>
              <a:t>Cross-Platform </a:t>
            </a:r>
            <a:r>
              <a:rPr lang="en-US" sz="2800" b="1" dirty="0" smtClean="0">
                <a:latin typeface="Arimo" panose="020B0604020202020204" charset="0"/>
                <a:ea typeface="Arimo" panose="020B0604020202020204" charset="0"/>
                <a:cs typeface="Arimo" panose="020B0604020202020204" charset="0"/>
              </a:rPr>
              <a:t>Sync </a:t>
            </a:r>
            <a:r>
              <a:rPr lang="en-US" sz="2800" dirty="0" smtClean="0">
                <a:latin typeface="Arimo" panose="020B0604020202020204" charset="0"/>
                <a:ea typeface="Arimo" panose="020B0604020202020204" charset="0"/>
                <a:cs typeface="Arimo" panose="020B0604020202020204" charset="0"/>
              </a:rPr>
              <a:t>:</a:t>
            </a:r>
            <a:endParaRPr lang="en-US" sz="2800" dirty="0">
              <a:latin typeface="Arimo" panose="020B0604020202020204" charset="0"/>
              <a:ea typeface="Arimo" panose="020B0604020202020204" charset="0"/>
              <a:cs typeface="Arimo" panose="020B0604020202020204" charset="0"/>
            </a:endParaRPr>
          </a:p>
          <a:p>
            <a:pPr lvl="0" eaLnBrk="0" fontAlgn="base" hangingPunct="0">
              <a:spcBef>
                <a:spcPct val="0"/>
              </a:spcBef>
              <a:spcAft>
                <a:spcPct val="0"/>
              </a:spcAft>
            </a:pPr>
            <a:r>
              <a:rPr lang="en-US" sz="2800" dirty="0" smtClean="0">
                <a:latin typeface="Arimo" panose="020B0604020202020204" charset="0"/>
                <a:ea typeface="Arimo" panose="020B0604020202020204" charset="0"/>
                <a:cs typeface="Arimo" panose="020B0604020202020204" charset="0"/>
              </a:rPr>
              <a:t>    Ensure </a:t>
            </a:r>
            <a:r>
              <a:rPr lang="en-US" sz="2800" dirty="0">
                <a:latin typeface="Arimo" panose="020B0604020202020204" charset="0"/>
                <a:ea typeface="Arimo" panose="020B0604020202020204" charset="0"/>
                <a:cs typeface="Arimo" panose="020B0604020202020204" charset="0"/>
              </a:rPr>
              <a:t>a seamless experience across devices.</a:t>
            </a:r>
          </a:p>
          <a:p>
            <a:pPr lvl="0" eaLnBrk="0" fontAlgn="base" hangingPunct="0">
              <a:spcBef>
                <a:spcPct val="0"/>
              </a:spcBef>
              <a:spcAft>
                <a:spcPct val="0"/>
              </a:spcAft>
            </a:pPr>
            <a:endParaRPr lang="en-US" sz="3200" dirty="0">
              <a:latin typeface="Arial" panose="020B0604020202020204" pitchFamily="34" charset="0"/>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596"/>
              </a:lnSpc>
            </a:pPr>
            <a:endParaRPr lang="en-US" sz="2997" dirty="0">
              <a:solidFill>
                <a:srgbClr val="000000"/>
              </a:solidFill>
              <a:latin typeface="Arimo"/>
              <a:ea typeface="Arimo"/>
              <a:cs typeface="Arimo"/>
              <a:sym typeface="Arimo"/>
            </a:endParaRPr>
          </a:p>
          <a:p>
            <a:pPr algn="l">
              <a:lnSpc>
                <a:spcPts val="3836"/>
              </a:lnSpc>
            </a:pPr>
            <a:endParaRPr lang="en-US" sz="2997" dirty="0">
              <a:solidFill>
                <a:srgbClr val="000000"/>
              </a:solidFill>
              <a:latin typeface="Arimo"/>
              <a:ea typeface="Arimo"/>
              <a:cs typeface="Arimo"/>
              <a:sym typeface="Arimo"/>
            </a:endParaRPr>
          </a:p>
          <a:p>
            <a:pPr algn="l">
              <a:lnSpc>
                <a:spcPts val="3836"/>
              </a:lnSpc>
            </a:pPr>
            <a:endParaRPr lang="en-US" sz="2997" dirty="0">
              <a:solidFill>
                <a:srgbClr val="000000"/>
              </a:solidFill>
              <a:latin typeface="Arimo"/>
              <a:ea typeface="Arimo"/>
              <a:cs typeface="Arimo"/>
              <a:sym typeface="Arim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358140" y="179070"/>
            <a:ext cx="4282345" cy="551433"/>
          </a:xfrm>
          <a:prstGeom prst="rect">
            <a:avLst/>
          </a:prstGeom>
        </p:spPr>
        <p:txBody>
          <a:bodyPr lIns="0" tIns="0" rIns="0" bIns="0" rtlCol="0" anchor="t">
            <a:spAutoFit/>
          </a:bodyPr>
          <a:lstStyle/>
          <a:p>
            <a:pPr algn="l">
              <a:lnSpc>
                <a:spcPts val="4320"/>
              </a:lnSpc>
            </a:pPr>
            <a:r>
              <a:rPr lang="en-US" sz="3600" u="sng" dirty="0">
                <a:solidFill>
                  <a:srgbClr val="000000"/>
                </a:solidFill>
                <a:latin typeface="Arimo" panose="020B0604020202020204" charset="0"/>
                <a:ea typeface="Arimo" panose="020B0604020202020204" charset="0"/>
                <a:cs typeface="Arimo" panose="020B0604020202020204" charset="0"/>
                <a:sym typeface="Times New Roman"/>
              </a:rPr>
              <a:t>Main</a:t>
            </a:r>
            <a:r>
              <a:rPr lang="en-US" sz="3600" u="sng" dirty="0">
                <a:solidFill>
                  <a:srgbClr val="000000"/>
                </a:solidFill>
                <a:latin typeface="Times New Roman"/>
                <a:ea typeface="Times New Roman"/>
                <a:cs typeface="Times New Roman"/>
                <a:sym typeface="Times New Roman"/>
              </a:rPr>
              <a:t> </a:t>
            </a:r>
            <a:r>
              <a:rPr lang="en-US" sz="3600" u="sng" dirty="0">
                <a:solidFill>
                  <a:srgbClr val="000000"/>
                </a:solidFill>
                <a:latin typeface="Arimo" panose="020B0604020202020204" charset="0"/>
                <a:ea typeface="Arimo" panose="020B0604020202020204" charset="0"/>
                <a:cs typeface="Arimo" panose="020B0604020202020204" charset="0"/>
                <a:sym typeface="Times New Roman"/>
              </a:rPr>
              <a:t>Activity.java</a:t>
            </a:r>
            <a:r>
              <a:rPr lang="en-US" sz="3600" u="sng" dirty="0">
                <a:solidFill>
                  <a:srgbClr val="000000"/>
                </a:solidFill>
                <a:latin typeface="Times New Roman"/>
                <a:ea typeface="Times New Roman"/>
                <a:cs typeface="Times New Roman"/>
                <a:sym typeface="Times New Roman"/>
              </a:rPr>
              <a:t>:</a:t>
            </a:r>
          </a:p>
        </p:txBody>
      </p:sp>
      <p:sp>
        <p:nvSpPr>
          <p:cNvPr id="21" name="TextBox 21"/>
          <p:cNvSpPr txBox="1"/>
          <p:nvPr/>
        </p:nvSpPr>
        <p:spPr>
          <a:xfrm>
            <a:off x="2152500" y="1028700"/>
            <a:ext cx="13266420" cy="9028113"/>
          </a:xfrm>
          <a:prstGeom prst="rect">
            <a:avLst/>
          </a:prstGeom>
        </p:spPr>
        <p:txBody>
          <a:bodyPr lIns="0" tIns="0" rIns="0" bIns="0" rtlCol="0" anchor="t">
            <a:spAutoFit/>
          </a:bodyPr>
          <a:lstStyle/>
          <a:p>
            <a:pPr>
              <a:lnSpc>
                <a:spcPts val="3240"/>
              </a:lnSpc>
            </a:pPr>
            <a:r>
              <a:rPr lang="en-US" sz="2700" dirty="0" smtClean="0">
                <a:solidFill>
                  <a:srgbClr val="000000"/>
                </a:solidFill>
                <a:latin typeface="Trebuchet MS"/>
                <a:ea typeface="Trebuchet MS"/>
                <a:cs typeface="Trebuchet MS"/>
                <a:sym typeface="Trebuchet MS"/>
              </a:rPr>
              <a:t>package </a:t>
            </a:r>
            <a:r>
              <a:rPr lang="en-US" sz="2700" dirty="0" err="1">
                <a:solidFill>
                  <a:srgbClr val="000000"/>
                </a:solidFill>
                <a:latin typeface="Trebuchet MS"/>
                <a:ea typeface="Trebuchet MS"/>
                <a:cs typeface="Trebuchet MS"/>
                <a:sym typeface="Trebuchet MS"/>
              </a:rPr>
              <a:t>com.example.emailapplication</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android.content.Context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android.content.Intent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android.os.Bundle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androidx.activity.ComponentActivity</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androidx.activity.compose.setContent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androidx.compose.foundation.Image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androidx.compose.foundation.background</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androidx.compose.foundation.layout.*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androidx.compose.material.*</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androidx.compose.runtime.Composable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androidx.compose.ui.Alignment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androidx.compose.ui.Modifier</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androidx.compose.ui.graphics.Color</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androidx.compose.ui.layout.ContentScale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androidx.compose.ui.res.painterResource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androidx.compose.ui.text.font.FontWeight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androidx.compose.ui.tooling.preview.Preview</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androidx.compose.ui.unit.dp</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androidx.compose.ui.unit.sp</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endParaRPr lang="en-US" sz="2700" dirty="0">
              <a:solidFill>
                <a:srgbClr val="000000"/>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2056034" y="1409700"/>
            <a:ext cx="13323570" cy="8617744"/>
          </a:xfrm>
          <a:prstGeom prst="rect">
            <a:avLst/>
          </a:prstGeom>
        </p:spPr>
        <p:txBody>
          <a:bodyPr lIns="0" tIns="0" rIns="0" bIns="0" rtlCol="0" anchor="t">
            <a:spAutoFit/>
          </a:bodyPr>
          <a:lstStyle/>
          <a:p>
            <a:pPr algn="l">
              <a:lnSpc>
                <a:spcPts val="3240"/>
              </a:lnSpc>
            </a:pPr>
            <a:endParaRPr dirty="0"/>
          </a:p>
          <a:p>
            <a:pPr>
              <a:lnSpc>
                <a:spcPts val="3240"/>
              </a:lnSpc>
            </a:pP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androidx.core.content.ContextCompat</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androidx.core.content.ContextCompat.startActivity</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import </a:t>
            </a:r>
            <a:r>
              <a:rPr lang="en-US" sz="2700" dirty="0" err="1">
                <a:solidFill>
                  <a:srgbClr val="000000"/>
                </a:solidFill>
                <a:latin typeface="Trebuchet MS"/>
                <a:ea typeface="Trebuchet MS"/>
                <a:cs typeface="Trebuchet MS"/>
                <a:sym typeface="Trebuchet MS"/>
              </a:rPr>
              <a:t>com.example.emailapplication.ui.theme.EmailApplicationTheme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class </a:t>
            </a:r>
            <a:r>
              <a:rPr lang="en-US" sz="2700" dirty="0" err="1">
                <a:solidFill>
                  <a:srgbClr val="000000"/>
                </a:solidFill>
                <a:latin typeface="Trebuchet MS"/>
                <a:ea typeface="Trebuchet MS"/>
                <a:cs typeface="Trebuchet MS"/>
                <a:sym typeface="Trebuchet MS"/>
              </a:rPr>
              <a:t>MainActivity</a:t>
            </a:r>
            <a:r>
              <a:rPr lang="en-US" sz="2700" dirty="0">
                <a:solidFill>
                  <a:srgbClr val="000000"/>
                </a:solidFill>
                <a:latin typeface="Trebuchet MS"/>
                <a:ea typeface="Trebuchet MS"/>
                <a:cs typeface="Trebuchet MS"/>
                <a:sym typeface="Trebuchet MS"/>
              </a:rPr>
              <a:t> : </a:t>
            </a:r>
            <a:r>
              <a:rPr lang="en-US" sz="2700" dirty="0" err="1">
                <a:solidFill>
                  <a:srgbClr val="000000"/>
                </a:solidFill>
                <a:latin typeface="Trebuchet MS"/>
                <a:ea typeface="Trebuchet MS"/>
                <a:cs typeface="Trebuchet MS"/>
                <a:sym typeface="Trebuchet MS"/>
              </a:rPr>
              <a:t>ComponentActivity</a:t>
            </a: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override fun </a:t>
            </a:r>
            <a:r>
              <a:rPr lang="en-US" sz="2700" dirty="0" err="1">
                <a:solidFill>
                  <a:srgbClr val="000000"/>
                </a:solidFill>
                <a:latin typeface="Trebuchet MS"/>
                <a:ea typeface="Trebuchet MS"/>
                <a:cs typeface="Trebuchet MS"/>
                <a:sym typeface="Trebuchet MS"/>
              </a:rPr>
              <a:t>onCreate</a:t>
            </a:r>
            <a:r>
              <a:rPr lang="en-US" sz="2700" dirty="0">
                <a:solidFill>
                  <a:srgbClr val="000000"/>
                </a:solidFill>
                <a:latin typeface="Trebuchet MS"/>
                <a:ea typeface="Trebuchet MS"/>
                <a:cs typeface="Trebuchet MS"/>
                <a:sym typeface="Trebuchet MS"/>
              </a:rPr>
              <a:t>(</a:t>
            </a:r>
            <a:r>
              <a:rPr lang="en-US" sz="2700" dirty="0" err="1">
                <a:solidFill>
                  <a:srgbClr val="000000"/>
                </a:solidFill>
                <a:latin typeface="Trebuchet MS"/>
                <a:ea typeface="Trebuchet MS"/>
                <a:cs typeface="Trebuchet MS"/>
                <a:sym typeface="Trebuchet MS"/>
              </a:rPr>
              <a:t>savedInstanceState</a:t>
            </a:r>
            <a:r>
              <a:rPr lang="en-US" sz="2700" dirty="0">
                <a:solidFill>
                  <a:srgbClr val="000000"/>
                </a:solidFill>
                <a:latin typeface="Trebuchet MS"/>
                <a:ea typeface="Trebuchet MS"/>
                <a:cs typeface="Trebuchet MS"/>
                <a:sym typeface="Trebuchet MS"/>
              </a:rPr>
              <a:t>: Bundle?)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super.onCreate</a:t>
            </a:r>
            <a:r>
              <a:rPr lang="en-US" sz="2700" dirty="0">
                <a:solidFill>
                  <a:srgbClr val="000000"/>
                </a:solidFill>
                <a:latin typeface="Trebuchet MS"/>
                <a:ea typeface="Trebuchet MS"/>
                <a:cs typeface="Trebuchet MS"/>
                <a:sym typeface="Trebuchet MS"/>
              </a:rPr>
              <a:t>(</a:t>
            </a:r>
            <a:r>
              <a:rPr lang="en-US" sz="2700" dirty="0" err="1">
                <a:solidFill>
                  <a:srgbClr val="000000"/>
                </a:solidFill>
                <a:latin typeface="Trebuchet MS"/>
                <a:ea typeface="Trebuchet MS"/>
                <a:cs typeface="Trebuchet MS"/>
                <a:sym typeface="Trebuchet MS"/>
              </a:rPr>
              <a:t>savedInstanceState</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setContent</a:t>
            </a: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 A surface container using the 'background' color from the theme</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Surface(</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modifier = </a:t>
            </a:r>
            <a:r>
              <a:rPr lang="en-US" sz="2700" dirty="0" err="1">
                <a:solidFill>
                  <a:srgbClr val="000000"/>
                </a:solidFill>
                <a:latin typeface="Trebuchet MS"/>
                <a:ea typeface="Trebuchet MS"/>
                <a:cs typeface="Trebuchet MS"/>
                <a:sym typeface="Trebuchet MS"/>
              </a:rPr>
              <a:t>Modifier.fillMaxSize</a:t>
            </a:r>
            <a:r>
              <a:rPr lang="en-US" sz="2700" dirty="0">
                <a:solidFill>
                  <a:srgbClr val="000000"/>
                </a:solidFill>
                <a:latin typeface="Trebuchet MS"/>
                <a:ea typeface="Trebuchet MS"/>
                <a:cs typeface="Trebuchet MS"/>
                <a:sym typeface="Trebuchet MS"/>
              </a:rPr>
              <a:t>().background(</a:t>
            </a:r>
            <a:r>
              <a:rPr lang="en-US" sz="2700" dirty="0" err="1">
                <a:solidFill>
                  <a:srgbClr val="000000"/>
                </a:solidFill>
                <a:latin typeface="Trebuchet MS"/>
                <a:ea typeface="Trebuchet MS"/>
                <a:cs typeface="Trebuchet MS"/>
                <a:sym typeface="Trebuchet MS"/>
              </a:rPr>
              <a:t>Color.White</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Email(this)</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endParaRPr lang="en-US" sz="2700" dirty="0">
              <a:solidFill>
                <a:srgbClr val="00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498377" y="266700"/>
            <a:ext cx="13342620" cy="11900694"/>
          </a:xfrm>
          <a:prstGeom prst="rect">
            <a:avLst/>
          </a:prstGeom>
        </p:spPr>
        <p:txBody>
          <a:bodyPr lIns="0" tIns="0" rIns="0" bIns="0" rtlCol="0" anchor="t">
            <a:spAutoFit/>
          </a:bodyPr>
          <a:lstStyle/>
          <a:p>
            <a:pPr>
              <a:lnSpc>
                <a:spcPts val="3240"/>
              </a:lnSpc>
            </a:pPr>
            <a:r>
              <a:rPr lang="en-US" sz="2700" dirty="0">
                <a:solidFill>
                  <a:srgbClr val="000000"/>
                </a:solidFill>
                <a:latin typeface="Trebuchet MS"/>
                <a:ea typeface="Trebuchet MS"/>
                <a:cs typeface="Trebuchet MS"/>
                <a:sym typeface="Trebuchet MS"/>
              </a:rPr>
              <a:t>@</a:t>
            </a:r>
            <a:r>
              <a:rPr lang="en-US" sz="2700" dirty="0" err="1">
                <a:solidFill>
                  <a:srgbClr val="000000"/>
                </a:solidFill>
                <a:latin typeface="Trebuchet MS"/>
                <a:ea typeface="Trebuchet MS"/>
                <a:cs typeface="Trebuchet MS"/>
                <a:sym typeface="Trebuchet MS"/>
              </a:rPr>
              <a:t>Composable</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fun Email(context: Context)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 = "Home Screen",</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modifier = </a:t>
            </a:r>
            <a:r>
              <a:rPr lang="en-US" sz="2700" dirty="0" err="1">
                <a:solidFill>
                  <a:srgbClr val="000000"/>
                </a:solidFill>
                <a:latin typeface="Trebuchet MS"/>
                <a:ea typeface="Trebuchet MS"/>
                <a:cs typeface="Trebuchet MS"/>
                <a:sym typeface="Trebuchet MS"/>
              </a:rPr>
              <a:t>Modifier.padding</a:t>
            </a:r>
            <a:r>
              <a:rPr lang="en-US" sz="2700" dirty="0">
                <a:solidFill>
                  <a:srgbClr val="000000"/>
                </a:solidFill>
                <a:latin typeface="Trebuchet MS"/>
                <a:ea typeface="Trebuchet MS"/>
                <a:cs typeface="Trebuchet MS"/>
                <a:sym typeface="Trebuchet MS"/>
              </a:rPr>
              <a:t>(top = 74.dp, start = 100.dp, bottom = 24.dp),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color = </a:t>
            </a:r>
            <a:r>
              <a:rPr lang="en-US" sz="2700" dirty="0" err="1">
                <a:solidFill>
                  <a:srgbClr val="000000"/>
                </a:solidFill>
                <a:latin typeface="Trebuchet MS"/>
                <a:ea typeface="Trebuchet MS"/>
                <a:cs typeface="Trebuchet MS"/>
                <a:sym typeface="Trebuchet MS"/>
              </a:rPr>
              <a:t>Color.Black</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fontWeight</a:t>
            </a:r>
            <a:r>
              <a:rPr lang="en-US" sz="2700" dirty="0">
                <a:solidFill>
                  <a:srgbClr val="000000"/>
                </a:solidFill>
                <a:latin typeface="Trebuchet MS"/>
                <a:ea typeface="Trebuchet MS"/>
                <a:cs typeface="Trebuchet MS"/>
                <a:sym typeface="Trebuchet MS"/>
              </a:rPr>
              <a:t> = </a:t>
            </a:r>
            <a:r>
              <a:rPr lang="en-US" sz="2700" dirty="0" err="1">
                <a:solidFill>
                  <a:srgbClr val="000000"/>
                </a:solidFill>
                <a:latin typeface="Trebuchet MS"/>
                <a:ea typeface="Trebuchet MS"/>
                <a:cs typeface="Trebuchet MS"/>
                <a:sym typeface="Trebuchet MS"/>
              </a:rPr>
              <a:t>FontWeight.Bold</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fontSize</a:t>
            </a:r>
            <a:r>
              <a:rPr lang="en-US" sz="2700" dirty="0">
                <a:solidFill>
                  <a:srgbClr val="000000"/>
                </a:solidFill>
                <a:latin typeface="Trebuchet MS"/>
                <a:ea typeface="Trebuchet MS"/>
                <a:cs typeface="Trebuchet MS"/>
                <a:sym typeface="Trebuchet MS"/>
              </a:rPr>
              <a:t> = 32.sp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Column(</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horizontalAlignment</a:t>
            </a:r>
            <a:r>
              <a:rPr lang="en-US" sz="2700" dirty="0">
                <a:solidFill>
                  <a:srgbClr val="000000"/>
                </a:solidFill>
                <a:latin typeface="Trebuchet MS"/>
                <a:ea typeface="Trebuchet MS"/>
                <a:cs typeface="Trebuchet MS"/>
                <a:sym typeface="Trebuchet MS"/>
              </a:rPr>
              <a:t> = </a:t>
            </a:r>
            <a:r>
              <a:rPr lang="en-US" sz="2700" dirty="0" err="1">
                <a:solidFill>
                  <a:srgbClr val="000000"/>
                </a:solidFill>
                <a:latin typeface="Trebuchet MS"/>
                <a:ea typeface="Trebuchet MS"/>
                <a:cs typeface="Trebuchet MS"/>
                <a:sym typeface="Trebuchet MS"/>
              </a:rPr>
              <a:t>Alignment.CenterHorizontally</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verticalArrangement</a:t>
            </a:r>
            <a:r>
              <a:rPr lang="en-US" sz="2700" dirty="0">
                <a:solidFill>
                  <a:srgbClr val="000000"/>
                </a:solidFill>
                <a:latin typeface="Trebuchet MS"/>
                <a:ea typeface="Trebuchet MS"/>
                <a:cs typeface="Trebuchet MS"/>
                <a:sym typeface="Trebuchet MS"/>
              </a:rPr>
              <a:t> = </a:t>
            </a:r>
            <a:r>
              <a:rPr lang="en-US" sz="2700" dirty="0" err="1">
                <a:solidFill>
                  <a:srgbClr val="000000"/>
                </a:solidFill>
                <a:latin typeface="Trebuchet MS"/>
                <a:ea typeface="Trebuchet MS"/>
                <a:cs typeface="Trebuchet MS"/>
                <a:sym typeface="Trebuchet MS"/>
              </a:rPr>
              <a:t>Arrangement.Center</a:t>
            </a: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Image(</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painterResource</a:t>
            </a:r>
            <a:r>
              <a:rPr lang="en-US" sz="2700" dirty="0">
                <a:solidFill>
                  <a:srgbClr val="000000"/>
                </a:solidFill>
                <a:latin typeface="Trebuchet MS"/>
                <a:ea typeface="Trebuchet MS"/>
                <a:cs typeface="Trebuchet MS"/>
                <a:sym typeface="Trebuchet MS"/>
              </a:rPr>
              <a:t>(id = </a:t>
            </a:r>
            <a:r>
              <a:rPr lang="en-US" sz="2700" dirty="0" err="1">
                <a:solidFill>
                  <a:srgbClr val="000000"/>
                </a:solidFill>
                <a:latin typeface="Trebuchet MS"/>
                <a:ea typeface="Trebuchet MS"/>
                <a:cs typeface="Trebuchet MS"/>
                <a:sym typeface="Trebuchet MS"/>
              </a:rPr>
              <a:t>R.drawable.home_screen</a:t>
            </a: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contentDescription</a:t>
            </a: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Button(</a:t>
            </a:r>
            <a:r>
              <a:rPr lang="en-US" sz="2700" dirty="0" err="1">
                <a:solidFill>
                  <a:srgbClr val="000000"/>
                </a:solidFill>
                <a:latin typeface="Trebuchet MS"/>
                <a:ea typeface="Trebuchet MS"/>
                <a:cs typeface="Trebuchet MS"/>
                <a:sym typeface="Trebuchet MS"/>
              </a:rPr>
              <a:t>onClick</a:t>
            </a: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context.startActivity</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Intent(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context,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SendMailActivity</a:t>
            </a:r>
            <a:r>
              <a:rPr lang="en-US" sz="2700" dirty="0">
                <a:solidFill>
                  <a:srgbClr val="000000"/>
                </a:solidFill>
                <a:latin typeface="Trebuchet MS"/>
                <a:ea typeface="Trebuchet MS"/>
                <a:cs typeface="Trebuchet MS"/>
                <a:sym typeface="Trebuchet MS"/>
              </a:rPr>
              <a:t>::class.java</a:t>
            </a:r>
            <a:br>
              <a:rPr lang="en-US" sz="2700" dirty="0">
                <a:solidFill>
                  <a:srgbClr val="000000"/>
                </a:solidFill>
                <a:latin typeface="Trebuchet MS"/>
                <a:ea typeface="Trebuchet MS"/>
                <a:cs typeface="Trebuchet MS"/>
                <a:sym typeface="Trebuchet MS"/>
              </a:rPr>
            </a:br>
            <a:endParaRPr lang="en-US" sz="2700" dirty="0">
              <a:solidFill>
                <a:srgbClr val="000000"/>
              </a:solidFill>
              <a:latin typeface="Trebuchet MS"/>
              <a:ea typeface="Trebuchet MS"/>
              <a:cs typeface="Trebuchet MS"/>
              <a:sym typeface="Trebuchet MS"/>
            </a:endParaRPr>
          </a:p>
          <a:p>
            <a:pPr>
              <a:lnSpc>
                <a:spcPts val="3240"/>
              </a:lnSpc>
            </a:pPr>
            <a:endParaRPr lang="en-US" sz="2700" dirty="0">
              <a:solidFill>
                <a:srgbClr val="000000"/>
              </a:solidFill>
              <a:latin typeface="Trebuchet MS"/>
              <a:ea typeface="Trebuchet MS"/>
              <a:cs typeface="Trebuchet MS"/>
              <a:sym typeface="Trebuchet MS"/>
            </a:endParaRPr>
          </a:p>
          <a:p>
            <a:pPr>
              <a:lnSpc>
                <a:spcPts val="3240"/>
              </a:lnSpc>
            </a:pPr>
            <a:endParaRPr lang="en-US" sz="2700" dirty="0">
              <a:solidFill>
                <a:srgbClr val="000000"/>
              </a:solidFill>
              <a:latin typeface="Trebuchet MS"/>
              <a:ea typeface="Trebuchet MS"/>
              <a:cs typeface="Trebuchet MS"/>
              <a:sym typeface="Trebuchet MS"/>
            </a:endParaRPr>
          </a:p>
          <a:p>
            <a:pPr>
              <a:lnSpc>
                <a:spcPts val="3240"/>
              </a:lnSpc>
            </a:pPr>
            <a:r>
              <a:rPr lang="en-US" sz="2700" dirty="0">
                <a:solidFill>
                  <a:srgbClr val="000000"/>
                </a:solidFill>
                <a:latin typeface="Trebuchet MS"/>
                <a:ea typeface="Trebuchet MS"/>
                <a:cs typeface="Trebuchet MS"/>
                <a:sym typeface="Trebuchet MS"/>
              </a:rPr>
              <a:t> </a:t>
            </a:r>
          </a:p>
          <a:p>
            <a:pPr>
              <a:lnSpc>
                <a:spcPts val="3240"/>
              </a:lnSpc>
            </a:pPr>
            <a:r>
              <a:rPr lang="en-US" sz="2700" dirty="0">
                <a:solidFill>
                  <a:srgbClr val="000000"/>
                </a:solidFill>
                <a:latin typeface="Trebuchet MS"/>
                <a:ea typeface="Trebuchet MS"/>
                <a:cs typeface="Trebuchet MS"/>
                <a:sym typeface="Trebuchet MS"/>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4791364">
            <a:off x="9738483" y="5143500"/>
            <a:ext cx="10464870" cy="0"/>
          </a:xfrm>
          <a:prstGeom prst="line">
            <a:avLst/>
          </a:prstGeom>
          <a:ln w="9525" cap="rnd">
            <a:solidFill>
              <a:srgbClr val="5FCBEF"/>
            </a:solidFill>
            <a:prstDash val="solid"/>
            <a:headEnd type="none" w="sm" len="sm"/>
            <a:tailEnd type="none" w="sm" len="sm"/>
          </a:ln>
        </p:spPr>
      </p:sp>
      <p:sp>
        <p:nvSpPr>
          <p:cNvPr id="3" name="AutoShape 3"/>
          <p:cNvSpPr/>
          <p:nvPr/>
        </p:nvSpPr>
        <p:spPr>
          <a:xfrm rot="8776573">
            <a:off x="10406482" y="7904560"/>
            <a:ext cx="8608175" cy="0"/>
          </a:xfrm>
          <a:prstGeom prst="line">
            <a:avLst/>
          </a:prstGeom>
          <a:ln w="9525" cap="rnd">
            <a:solidFill>
              <a:srgbClr val="5FCBEF"/>
            </a:solidFill>
            <a:prstDash val="solid"/>
            <a:headEnd type="none" w="sm" len="sm"/>
            <a:tailEnd type="none" w="sm" len="sm"/>
          </a:ln>
        </p:spPr>
      </p:sp>
      <p:grpSp>
        <p:nvGrpSpPr>
          <p:cNvPr id="4" name="Group 4"/>
          <p:cNvGrpSpPr/>
          <p:nvPr/>
        </p:nvGrpSpPr>
        <p:grpSpPr>
          <a:xfrm>
            <a:off x="13772214" y="-12700"/>
            <a:ext cx="4511024" cy="10299701"/>
            <a:chOff x="0" y="0"/>
            <a:chExt cx="6014698" cy="13732934"/>
          </a:xfrm>
        </p:grpSpPr>
        <p:sp>
          <p:nvSpPr>
            <p:cNvPr id="5" name="Freeform 5"/>
            <p:cNvSpPr/>
            <p:nvPr/>
          </p:nvSpPr>
          <p:spPr>
            <a:xfrm>
              <a:off x="0" y="0"/>
              <a:ext cx="6014720" cy="13732890"/>
            </a:xfrm>
            <a:custGeom>
              <a:avLst/>
              <a:gdLst/>
              <a:ahLst/>
              <a:cxnLst/>
              <a:rect l="l" t="t" r="r" b="b"/>
              <a:pathLst>
                <a:path w="6014720" h="13732890">
                  <a:moveTo>
                    <a:pt x="4091051" y="0"/>
                  </a:moveTo>
                  <a:lnTo>
                    <a:pt x="6014720" y="0"/>
                  </a:lnTo>
                  <a:lnTo>
                    <a:pt x="6014720" y="13732890"/>
                  </a:lnTo>
                  <a:lnTo>
                    <a:pt x="0" y="13732890"/>
                  </a:lnTo>
                  <a:lnTo>
                    <a:pt x="4091051" y="0"/>
                  </a:lnTo>
                  <a:close/>
                </a:path>
              </a:pathLst>
            </a:custGeom>
            <a:solidFill>
              <a:srgbClr val="5FCBEF">
                <a:alpha val="35686"/>
              </a:srgbClr>
            </a:solidFill>
          </p:spPr>
        </p:sp>
      </p:grpSp>
      <p:grpSp>
        <p:nvGrpSpPr>
          <p:cNvPr id="6" name="Group 6"/>
          <p:cNvGrpSpPr/>
          <p:nvPr/>
        </p:nvGrpSpPr>
        <p:grpSpPr>
          <a:xfrm>
            <a:off x="14405163" y="-12700"/>
            <a:ext cx="3882837" cy="10299701"/>
            <a:chOff x="0" y="0"/>
            <a:chExt cx="5177116" cy="13732934"/>
          </a:xfrm>
        </p:grpSpPr>
        <p:sp>
          <p:nvSpPr>
            <p:cNvPr id="7" name="Freeform 7"/>
            <p:cNvSpPr/>
            <p:nvPr/>
          </p:nvSpPr>
          <p:spPr>
            <a:xfrm>
              <a:off x="0" y="0"/>
              <a:ext cx="5177155" cy="13732890"/>
            </a:xfrm>
            <a:custGeom>
              <a:avLst/>
              <a:gdLst/>
              <a:ahLst/>
              <a:cxnLst/>
              <a:rect l="l" t="t" r="r" b="b"/>
              <a:pathLst>
                <a:path w="5177155" h="13732890">
                  <a:moveTo>
                    <a:pt x="0" y="0"/>
                  </a:moveTo>
                  <a:lnTo>
                    <a:pt x="5177155" y="0"/>
                  </a:lnTo>
                  <a:lnTo>
                    <a:pt x="5177155" y="13732890"/>
                  </a:lnTo>
                  <a:lnTo>
                    <a:pt x="2418969" y="13732890"/>
                  </a:lnTo>
                  <a:lnTo>
                    <a:pt x="0" y="0"/>
                  </a:lnTo>
                  <a:close/>
                </a:path>
              </a:pathLst>
            </a:custGeom>
            <a:solidFill>
              <a:srgbClr val="5FCBEF">
                <a:alpha val="19608"/>
              </a:srgbClr>
            </a:solidFill>
          </p:spPr>
        </p:sp>
      </p:grpSp>
      <p:grpSp>
        <p:nvGrpSpPr>
          <p:cNvPr id="8" name="Group 8"/>
          <p:cNvGrpSpPr/>
          <p:nvPr/>
        </p:nvGrpSpPr>
        <p:grpSpPr>
          <a:xfrm>
            <a:off x="13398499" y="4572000"/>
            <a:ext cx="4889501" cy="5715000"/>
            <a:chOff x="0" y="0"/>
            <a:chExt cx="6519334" cy="7620000"/>
          </a:xfrm>
        </p:grpSpPr>
        <p:sp>
          <p:nvSpPr>
            <p:cNvPr id="9" name="Freeform 9"/>
            <p:cNvSpPr/>
            <p:nvPr/>
          </p:nvSpPr>
          <p:spPr>
            <a:xfrm>
              <a:off x="0" y="0"/>
              <a:ext cx="6519291" cy="7620000"/>
            </a:xfrm>
            <a:custGeom>
              <a:avLst/>
              <a:gdLst/>
              <a:ahLst/>
              <a:cxnLst/>
              <a:rect l="l" t="t" r="r" b="b"/>
              <a:pathLst>
                <a:path w="6519291" h="7620000">
                  <a:moveTo>
                    <a:pt x="0" y="7620000"/>
                  </a:moveTo>
                  <a:lnTo>
                    <a:pt x="6519291" y="0"/>
                  </a:lnTo>
                  <a:lnTo>
                    <a:pt x="6519291" y="7620000"/>
                  </a:lnTo>
                  <a:close/>
                </a:path>
              </a:pathLst>
            </a:custGeom>
            <a:solidFill>
              <a:srgbClr val="17B0E4">
                <a:alpha val="65882"/>
              </a:srgbClr>
            </a:solidFill>
          </p:spPr>
        </p:sp>
      </p:grpSp>
      <p:grpSp>
        <p:nvGrpSpPr>
          <p:cNvPr id="10" name="Group 10"/>
          <p:cNvGrpSpPr/>
          <p:nvPr/>
        </p:nvGrpSpPr>
        <p:grpSpPr>
          <a:xfrm>
            <a:off x="14001750" y="-12700"/>
            <a:ext cx="4281489" cy="10299701"/>
            <a:chOff x="0" y="0"/>
            <a:chExt cx="5708652" cy="13732934"/>
          </a:xfrm>
        </p:grpSpPr>
        <p:sp>
          <p:nvSpPr>
            <p:cNvPr id="11" name="Freeform 11"/>
            <p:cNvSpPr/>
            <p:nvPr/>
          </p:nvSpPr>
          <p:spPr>
            <a:xfrm>
              <a:off x="0" y="0"/>
              <a:ext cx="5708650" cy="13732890"/>
            </a:xfrm>
            <a:custGeom>
              <a:avLst/>
              <a:gdLst/>
              <a:ahLst/>
              <a:cxnLst/>
              <a:rect l="l" t="t" r="r" b="b"/>
              <a:pathLst>
                <a:path w="5708650" h="13732890">
                  <a:moveTo>
                    <a:pt x="0" y="0"/>
                  </a:moveTo>
                  <a:lnTo>
                    <a:pt x="5708650" y="0"/>
                  </a:lnTo>
                  <a:lnTo>
                    <a:pt x="5708650" y="13732890"/>
                  </a:lnTo>
                  <a:lnTo>
                    <a:pt x="4941443" y="13732890"/>
                  </a:lnTo>
                  <a:lnTo>
                    <a:pt x="0" y="0"/>
                  </a:lnTo>
                  <a:close/>
                </a:path>
              </a:pathLst>
            </a:custGeom>
            <a:solidFill>
              <a:srgbClr val="17B0E4">
                <a:alpha val="49804"/>
              </a:srgbClr>
            </a:solidFill>
          </p:spPr>
        </p:sp>
      </p:grpSp>
      <p:grpSp>
        <p:nvGrpSpPr>
          <p:cNvPr id="12" name="Group 12"/>
          <p:cNvGrpSpPr/>
          <p:nvPr/>
        </p:nvGrpSpPr>
        <p:grpSpPr>
          <a:xfrm>
            <a:off x="16348095" y="-12700"/>
            <a:ext cx="1935141" cy="10299701"/>
            <a:chOff x="0" y="0"/>
            <a:chExt cx="2580188" cy="13732934"/>
          </a:xfrm>
        </p:grpSpPr>
        <p:sp>
          <p:nvSpPr>
            <p:cNvPr id="13" name="Freeform 13"/>
            <p:cNvSpPr/>
            <p:nvPr/>
          </p:nvSpPr>
          <p:spPr>
            <a:xfrm>
              <a:off x="0" y="0"/>
              <a:ext cx="2580259" cy="13732890"/>
            </a:xfrm>
            <a:custGeom>
              <a:avLst/>
              <a:gdLst/>
              <a:ahLst/>
              <a:cxnLst/>
              <a:rect l="l" t="t" r="r" b="b"/>
              <a:pathLst>
                <a:path w="2580259" h="13732890">
                  <a:moveTo>
                    <a:pt x="2039493" y="0"/>
                  </a:moveTo>
                  <a:lnTo>
                    <a:pt x="2580259" y="0"/>
                  </a:lnTo>
                  <a:lnTo>
                    <a:pt x="2580259" y="13732890"/>
                  </a:lnTo>
                  <a:lnTo>
                    <a:pt x="0" y="13732890"/>
                  </a:lnTo>
                  <a:lnTo>
                    <a:pt x="2039493" y="0"/>
                  </a:lnTo>
                  <a:close/>
                </a:path>
              </a:pathLst>
            </a:custGeom>
            <a:solidFill>
              <a:srgbClr val="2E83C3">
                <a:alpha val="69804"/>
              </a:srgbClr>
            </a:solidFill>
          </p:spPr>
        </p:sp>
      </p:grpSp>
      <p:grpSp>
        <p:nvGrpSpPr>
          <p:cNvPr id="14" name="Group 14"/>
          <p:cNvGrpSpPr/>
          <p:nvPr/>
        </p:nvGrpSpPr>
        <p:grpSpPr>
          <a:xfrm>
            <a:off x="16408499" y="-12700"/>
            <a:ext cx="1874737" cy="10299701"/>
            <a:chOff x="0" y="0"/>
            <a:chExt cx="2499650" cy="13732934"/>
          </a:xfrm>
        </p:grpSpPr>
        <p:sp>
          <p:nvSpPr>
            <p:cNvPr id="15" name="Freeform 15"/>
            <p:cNvSpPr/>
            <p:nvPr/>
          </p:nvSpPr>
          <p:spPr>
            <a:xfrm>
              <a:off x="0" y="0"/>
              <a:ext cx="2499614" cy="13732890"/>
            </a:xfrm>
            <a:custGeom>
              <a:avLst/>
              <a:gdLst/>
              <a:ahLst/>
              <a:cxnLst/>
              <a:rect l="l" t="t" r="r" b="b"/>
              <a:pathLst>
                <a:path w="2499614" h="13732890">
                  <a:moveTo>
                    <a:pt x="0" y="0"/>
                  </a:moveTo>
                  <a:lnTo>
                    <a:pt x="2499614" y="0"/>
                  </a:lnTo>
                  <a:lnTo>
                    <a:pt x="2499614" y="13732890"/>
                  </a:lnTo>
                  <a:lnTo>
                    <a:pt x="2218817" y="13732890"/>
                  </a:lnTo>
                  <a:lnTo>
                    <a:pt x="0" y="0"/>
                  </a:lnTo>
                  <a:close/>
                </a:path>
              </a:pathLst>
            </a:custGeom>
            <a:solidFill>
              <a:srgbClr val="236292">
                <a:alpha val="80000"/>
              </a:srgbClr>
            </a:solidFill>
          </p:spPr>
        </p:sp>
      </p:grpSp>
      <p:grpSp>
        <p:nvGrpSpPr>
          <p:cNvPr id="16" name="Group 16"/>
          <p:cNvGrpSpPr/>
          <p:nvPr/>
        </p:nvGrpSpPr>
        <p:grpSpPr>
          <a:xfrm>
            <a:off x="15557499" y="5384800"/>
            <a:ext cx="2725738" cy="4902200"/>
            <a:chOff x="0" y="0"/>
            <a:chExt cx="3634318" cy="6536266"/>
          </a:xfrm>
        </p:grpSpPr>
        <p:sp>
          <p:nvSpPr>
            <p:cNvPr id="17" name="Freeform 17"/>
            <p:cNvSpPr/>
            <p:nvPr/>
          </p:nvSpPr>
          <p:spPr>
            <a:xfrm>
              <a:off x="0" y="0"/>
              <a:ext cx="3634359" cy="6536309"/>
            </a:xfrm>
            <a:custGeom>
              <a:avLst/>
              <a:gdLst/>
              <a:ahLst/>
              <a:cxnLst/>
              <a:rect l="l" t="t" r="r" b="b"/>
              <a:pathLst>
                <a:path w="3634359" h="6536309">
                  <a:moveTo>
                    <a:pt x="0" y="6536309"/>
                  </a:moveTo>
                  <a:lnTo>
                    <a:pt x="3634359" y="0"/>
                  </a:lnTo>
                  <a:lnTo>
                    <a:pt x="3634359" y="6536309"/>
                  </a:lnTo>
                  <a:close/>
                </a:path>
              </a:pathLst>
            </a:custGeom>
            <a:solidFill>
              <a:srgbClr val="17B0E4">
                <a:alpha val="65882"/>
              </a:srgbClr>
            </a:solidFill>
          </p:spPr>
        </p:sp>
      </p:grpSp>
      <p:grpSp>
        <p:nvGrpSpPr>
          <p:cNvPr id="18" name="Group 18"/>
          <p:cNvGrpSpPr/>
          <p:nvPr/>
        </p:nvGrpSpPr>
        <p:grpSpPr>
          <a:xfrm>
            <a:off x="0" y="6019800"/>
            <a:ext cx="673100" cy="4267200"/>
            <a:chOff x="0" y="0"/>
            <a:chExt cx="897466" cy="5689600"/>
          </a:xfrm>
        </p:grpSpPr>
        <p:sp>
          <p:nvSpPr>
            <p:cNvPr id="19" name="Freeform 19"/>
            <p:cNvSpPr/>
            <p:nvPr/>
          </p:nvSpPr>
          <p:spPr>
            <a:xfrm>
              <a:off x="0" y="0"/>
              <a:ext cx="897509" cy="5689600"/>
            </a:xfrm>
            <a:custGeom>
              <a:avLst/>
              <a:gdLst/>
              <a:ahLst/>
              <a:cxnLst/>
              <a:rect l="l" t="t" r="r" b="b"/>
              <a:pathLst>
                <a:path w="897509" h="5689600">
                  <a:moveTo>
                    <a:pt x="0" y="5689600"/>
                  </a:moveTo>
                  <a:lnTo>
                    <a:pt x="0" y="0"/>
                  </a:lnTo>
                  <a:lnTo>
                    <a:pt x="897509" y="5689600"/>
                  </a:lnTo>
                  <a:close/>
                </a:path>
              </a:pathLst>
            </a:custGeom>
            <a:solidFill>
              <a:srgbClr val="5FCBEF">
                <a:alpha val="69804"/>
              </a:srgbClr>
            </a:solidFill>
          </p:spPr>
        </p:sp>
      </p:grpSp>
      <p:sp>
        <p:nvSpPr>
          <p:cNvPr id="20" name="TextBox 20"/>
          <p:cNvSpPr txBox="1"/>
          <p:nvPr/>
        </p:nvSpPr>
        <p:spPr>
          <a:xfrm>
            <a:off x="1329849" y="190500"/>
            <a:ext cx="13380720" cy="9438481"/>
          </a:xfrm>
          <a:prstGeom prst="rect">
            <a:avLst/>
          </a:prstGeom>
        </p:spPr>
        <p:txBody>
          <a:bodyPr lIns="0" tIns="0" rIns="0" bIns="0" rtlCol="0" anchor="t">
            <a:spAutoFit/>
          </a:bodyPr>
          <a:lstStyle/>
          <a:p>
            <a:pPr>
              <a:lnSpc>
                <a:spcPts val="3240"/>
              </a:lnSpc>
            </a:pP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colors = </a:t>
            </a:r>
            <a:r>
              <a:rPr lang="en-US" sz="2700" dirty="0" err="1">
                <a:solidFill>
                  <a:srgbClr val="000000"/>
                </a:solidFill>
                <a:latin typeface="Trebuchet MS"/>
                <a:ea typeface="Trebuchet MS"/>
                <a:cs typeface="Trebuchet MS"/>
                <a:sym typeface="Trebuchet MS"/>
              </a:rPr>
              <a:t>ButtonDefaults.buttonColors</a:t>
            </a:r>
            <a:r>
              <a:rPr lang="en-US" sz="2700" dirty="0">
                <a:solidFill>
                  <a:srgbClr val="000000"/>
                </a:solidFill>
                <a:latin typeface="Trebuchet MS"/>
                <a:ea typeface="Trebuchet MS"/>
                <a:cs typeface="Trebuchet MS"/>
                <a:sym typeface="Trebuchet MS"/>
              </a:rPr>
              <a:t>(</a:t>
            </a:r>
            <a:r>
              <a:rPr lang="en-US" sz="2700" dirty="0" err="1">
                <a:solidFill>
                  <a:srgbClr val="000000"/>
                </a:solidFill>
                <a:latin typeface="Trebuchet MS"/>
                <a:ea typeface="Trebuchet MS"/>
                <a:cs typeface="Trebuchet MS"/>
                <a:sym typeface="Trebuchet MS"/>
              </a:rPr>
              <a:t>backgroundColor</a:t>
            </a:r>
            <a:r>
              <a:rPr lang="en-US" sz="2700" dirty="0">
                <a:solidFill>
                  <a:srgbClr val="000000"/>
                </a:solidFill>
                <a:latin typeface="Trebuchet MS"/>
                <a:ea typeface="Trebuchet MS"/>
                <a:cs typeface="Trebuchet MS"/>
                <a:sym typeface="Trebuchet MS"/>
              </a:rPr>
              <a:t> = Color(0xFFadbef4))</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text = "Send Email",</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modifier = </a:t>
            </a:r>
            <a:r>
              <a:rPr lang="en-US" sz="2700" dirty="0" err="1">
                <a:solidFill>
                  <a:srgbClr val="000000"/>
                </a:solidFill>
                <a:latin typeface="Trebuchet MS"/>
                <a:ea typeface="Trebuchet MS"/>
                <a:cs typeface="Trebuchet MS"/>
                <a:sym typeface="Trebuchet MS"/>
              </a:rPr>
              <a:t>Modifier.padding</a:t>
            </a:r>
            <a:r>
              <a:rPr lang="en-US" sz="2700" dirty="0">
                <a:solidFill>
                  <a:srgbClr val="000000"/>
                </a:solidFill>
                <a:latin typeface="Trebuchet MS"/>
                <a:ea typeface="Trebuchet MS"/>
                <a:cs typeface="Trebuchet MS"/>
                <a:sym typeface="Trebuchet MS"/>
              </a:rPr>
              <a:t>(10.dp),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color = </a:t>
            </a:r>
            <a:r>
              <a:rPr lang="en-US" sz="2700" dirty="0" err="1">
                <a:solidFill>
                  <a:srgbClr val="000000"/>
                </a:solidFill>
                <a:latin typeface="Trebuchet MS"/>
                <a:ea typeface="Trebuchet MS"/>
                <a:cs typeface="Trebuchet MS"/>
                <a:sym typeface="Trebuchet MS"/>
              </a:rPr>
              <a:t>Color.Black</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fontSize</a:t>
            </a:r>
            <a:r>
              <a:rPr lang="en-US" sz="2700" dirty="0">
                <a:solidFill>
                  <a:srgbClr val="000000"/>
                </a:solidFill>
                <a:latin typeface="Trebuchet MS"/>
                <a:ea typeface="Trebuchet MS"/>
                <a:cs typeface="Trebuchet MS"/>
                <a:sym typeface="Trebuchet MS"/>
              </a:rPr>
              <a:t> = 15.sp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Spacer(modifier = </a:t>
            </a:r>
            <a:r>
              <a:rPr lang="en-US" sz="2700" dirty="0" err="1">
                <a:solidFill>
                  <a:srgbClr val="000000"/>
                </a:solidFill>
                <a:latin typeface="Trebuchet MS"/>
                <a:ea typeface="Trebuchet MS"/>
                <a:cs typeface="Trebuchet MS"/>
                <a:sym typeface="Trebuchet MS"/>
              </a:rPr>
              <a:t>Modifier.height</a:t>
            </a:r>
            <a:r>
              <a:rPr lang="en-US" sz="2700" dirty="0">
                <a:solidFill>
                  <a:srgbClr val="000000"/>
                </a:solidFill>
                <a:latin typeface="Trebuchet MS"/>
                <a:ea typeface="Trebuchet MS"/>
                <a:cs typeface="Trebuchet MS"/>
                <a:sym typeface="Trebuchet MS"/>
              </a:rPr>
              <a:t>(20.dp))</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Button(</a:t>
            </a:r>
            <a:r>
              <a:rPr lang="en-US" sz="2700" dirty="0" err="1">
                <a:solidFill>
                  <a:srgbClr val="000000"/>
                </a:solidFill>
                <a:latin typeface="Trebuchet MS"/>
                <a:ea typeface="Trebuchet MS"/>
                <a:cs typeface="Trebuchet MS"/>
                <a:sym typeface="Trebuchet MS"/>
              </a:rPr>
              <a:t>onClick</a:t>
            </a:r>
            <a:r>
              <a:rPr lang="en-US" sz="2700" dirty="0">
                <a:solidFill>
                  <a:srgbClr val="000000"/>
                </a:solidFill>
                <a:latin typeface="Trebuchet MS"/>
                <a:ea typeface="Trebuchet MS"/>
                <a:cs typeface="Trebuchet MS"/>
                <a:sym typeface="Trebuchet MS"/>
              </a:rPr>
              <a:t> =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context.startActivity</a:t>
            </a:r>
            <a:r>
              <a:rPr lang="en-US" sz="2700" dirty="0">
                <a:solidFill>
                  <a:srgbClr val="000000"/>
                </a:solidFill>
                <a:latin typeface="Trebuchet MS"/>
                <a:ea typeface="Trebuchet MS"/>
                <a:cs typeface="Trebuchet MS"/>
                <a:sym typeface="Trebuchet MS"/>
              </a:rPr>
              <a: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Intent(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context,</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err="1">
                <a:solidFill>
                  <a:srgbClr val="000000"/>
                </a:solidFill>
                <a:latin typeface="Trebuchet MS"/>
                <a:ea typeface="Trebuchet MS"/>
                <a:cs typeface="Trebuchet MS"/>
                <a:sym typeface="Trebuchet MS"/>
              </a:rPr>
              <a:t>ViewMailActivity</a:t>
            </a:r>
            <a:r>
              <a:rPr lang="en-US" sz="2700" dirty="0">
                <a:solidFill>
                  <a:srgbClr val="000000"/>
                </a:solidFill>
                <a:latin typeface="Trebuchet MS"/>
                <a:ea typeface="Trebuchet MS"/>
                <a:cs typeface="Trebuchet MS"/>
                <a:sym typeface="Trebuchet MS"/>
              </a:rPr>
              <a:t>::class.java</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br>
              <a:rPr lang="en-US" sz="2700" dirty="0">
                <a:solidFill>
                  <a:srgbClr val="000000"/>
                </a:solidFill>
                <a:latin typeface="Trebuchet MS"/>
                <a:ea typeface="Trebuchet MS"/>
                <a:cs typeface="Trebuchet MS"/>
                <a:sym typeface="Trebuchet MS"/>
              </a:rPr>
            </a:br>
            <a:r>
              <a:rPr lang="en-US" sz="2700" dirty="0">
                <a:solidFill>
                  <a:srgbClr val="000000"/>
                </a:solidFill>
                <a:latin typeface="Trebuchet MS"/>
                <a:ea typeface="Trebuchet MS"/>
                <a:cs typeface="Trebuchet MS"/>
                <a:sym typeface="Trebuchet MS"/>
              </a:rPr>
              <a:t>        </a:t>
            </a:r>
            <a:r>
              <a:rPr lang="en-US" sz="2700" dirty="0" smtClean="0">
                <a:solidFill>
                  <a:srgbClr val="000000"/>
                </a:solidFill>
                <a:latin typeface="Trebuchet MS"/>
                <a:ea typeface="Trebuchet MS"/>
                <a:cs typeface="Trebuchet MS"/>
                <a:sym typeface="Trebuchet MS"/>
              </a:rPr>
              <a:t>},</a:t>
            </a:r>
            <a:endParaRPr lang="en-US" sz="2700" dirty="0">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433</Words>
  <Application>Microsoft Office PowerPoint</Application>
  <PresentationFormat>Custom</PresentationFormat>
  <Paragraphs>89</Paragraphs>
  <Slides>14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Trebuchet MS Bold</vt:lpstr>
      <vt:lpstr>Trebuchet MS</vt:lpstr>
      <vt:lpstr>Arimo</vt:lpstr>
      <vt:lpstr>Calibri</vt:lpstr>
      <vt:lpstr>Times New Roman</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PODCAST APP</dc:title>
  <dc:creator>Fayaz</dc:creator>
  <cp:lastModifiedBy>Microsoft account</cp:lastModifiedBy>
  <cp:revision>12</cp:revision>
  <dcterms:created xsi:type="dcterms:W3CDTF">2006-08-16T00:00:00Z</dcterms:created>
  <dcterms:modified xsi:type="dcterms:W3CDTF">2024-11-17T13:00:06Z</dcterms:modified>
  <dc:identifier>DAGWdj0Wf9s</dc:identifier>
</cp:coreProperties>
</file>